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7"/>
  </p:notesMasterIdLst>
  <p:handoutMasterIdLst>
    <p:handoutMasterId r:id="rId48"/>
  </p:handoutMasterIdLst>
  <p:sldIdLst>
    <p:sldId id="792" r:id="rId2"/>
    <p:sldId id="852" r:id="rId3"/>
    <p:sldId id="823" r:id="rId4"/>
    <p:sldId id="794" r:id="rId5"/>
    <p:sldId id="816" r:id="rId6"/>
    <p:sldId id="826" r:id="rId7"/>
    <p:sldId id="827" r:id="rId8"/>
    <p:sldId id="832" r:id="rId9"/>
    <p:sldId id="802" r:id="rId10"/>
    <p:sldId id="486" r:id="rId11"/>
    <p:sldId id="803" r:id="rId12"/>
    <p:sldId id="616" r:id="rId13"/>
    <p:sldId id="825" r:id="rId14"/>
    <p:sldId id="829" r:id="rId15"/>
    <p:sldId id="270" r:id="rId16"/>
    <p:sldId id="828" r:id="rId17"/>
    <p:sldId id="272" r:id="rId18"/>
    <p:sldId id="274" r:id="rId19"/>
    <p:sldId id="275" r:id="rId20"/>
    <p:sldId id="276" r:id="rId21"/>
    <p:sldId id="811" r:id="rId22"/>
    <p:sldId id="830" r:id="rId23"/>
    <p:sldId id="831" r:id="rId24"/>
    <p:sldId id="281" r:id="rId25"/>
    <p:sldId id="282" r:id="rId26"/>
    <p:sldId id="302" r:id="rId27"/>
    <p:sldId id="804" r:id="rId28"/>
    <p:sldId id="292" r:id="rId29"/>
    <p:sldId id="293" r:id="rId30"/>
    <p:sldId id="619" r:id="rId31"/>
    <p:sldId id="824" r:id="rId32"/>
    <p:sldId id="837" r:id="rId33"/>
    <p:sldId id="840" r:id="rId34"/>
    <p:sldId id="851" r:id="rId35"/>
    <p:sldId id="835" r:id="rId36"/>
    <p:sldId id="843" r:id="rId37"/>
    <p:sldId id="848" r:id="rId38"/>
    <p:sldId id="845" r:id="rId39"/>
    <p:sldId id="846" r:id="rId40"/>
    <p:sldId id="847" r:id="rId41"/>
    <p:sldId id="844" r:id="rId42"/>
    <p:sldId id="849" r:id="rId43"/>
    <p:sldId id="850" r:id="rId44"/>
    <p:sldId id="798" r:id="rId45"/>
    <p:sldId id="799" r:id="rId46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 userDrawn="1">
          <p15:clr>
            <a:srgbClr val="A4A3A4"/>
          </p15:clr>
        </p15:guide>
        <p15:guide id="2" pos="221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17DDED6-B0A8-50EB-E9C3-E97B23CCB7AA}" name="Martinez, Lizette" initials="ML" userId="S::LMartinez@lachiv.org::0486739d-a2e7-477a-b1cd-d7d2831faa0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076" autoAdjust="0"/>
    <p:restoredTop sz="80729" autoAdjust="0"/>
  </p:normalViewPr>
  <p:slideViewPr>
    <p:cSldViewPr>
      <p:cViewPr varScale="1">
        <p:scale>
          <a:sx n="88" d="100"/>
          <a:sy n="88" d="100"/>
        </p:scale>
        <p:origin x="17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72"/>
    </p:cViewPr>
  </p:sorterViewPr>
  <p:notesViewPr>
    <p:cSldViewPr>
      <p:cViewPr>
        <p:scale>
          <a:sx n="100" d="100"/>
          <a:sy n="100" d="100"/>
        </p:scale>
        <p:origin x="2046" y="-1902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8/10/relationships/authors" Target="author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738438-0FB7-42CD-8050-E4515EFCE31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A19017B-A6FC-4DC5-A959-21CD8829DC66}">
      <dgm:prSet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3200" dirty="0"/>
            <a:t>Learn about the responsibility of planning councils to use sound information and a rational decision-making process when deciding which services and other program categories are priorities (priority setting) and how much to fund them (resource allocation).</a:t>
          </a:r>
        </a:p>
      </dgm:t>
    </dgm:pt>
    <dgm:pt modelId="{8B741A8B-F8CC-4071-BDDC-027B7D2E886B}" type="parTrans" cxnId="{D6CBD52C-C7BE-451B-B5A1-9CDE63FB77E0}">
      <dgm:prSet/>
      <dgm:spPr/>
      <dgm:t>
        <a:bodyPr/>
        <a:lstStyle/>
        <a:p>
          <a:endParaRPr lang="en-US"/>
        </a:p>
      </dgm:t>
    </dgm:pt>
    <dgm:pt modelId="{CC376D19-B0D4-4F5D-99F3-93B761E061D5}" type="sibTrans" cxnId="{D6CBD52C-C7BE-451B-B5A1-9CDE63FB77E0}">
      <dgm:prSet/>
      <dgm:spPr/>
      <dgm:t>
        <a:bodyPr/>
        <a:lstStyle/>
        <a:p>
          <a:endParaRPr lang="en-US"/>
        </a:p>
      </dgm:t>
    </dgm:pt>
    <dgm:pt modelId="{B2A3DFEE-C2EC-44FA-AA9B-15C60FC4AD04}" type="pres">
      <dgm:prSet presAssocID="{CD738438-0FB7-42CD-8050-E4515EFCE312}" presName="diagram" presStyleCnt="0">
        <dgm:presLayoutVars>
          <dgm:dir/>
          <dgm:resizeHandles val="exact"/>
        </dgm:presLayoutVars>
      </dgm:prSet>
      <dgm:spPr/>
    </dgm:pt>
    <dgm:pt modelId="{FCD3A84F-663D-4A34-B243-91277D507C4B}" type="pres">
      <dgm:prSet presAssocID="{6A19017B-A6FC-4DC5-A959-21CD8829DC66}" presName="node" presStyleLbl="node1" presStyleIdx="0" presStyleCnt="1" custLinFactNeighborY="-21230">
        <dgm:presLayoutVars>
          <dgm:bulletEnabled val="1"/>
        </dgm:presLayoutVars>
      </dgm:prSet>
      <dgm:spPr/>
    </dgm:pt>
  </dgm:ptLst>
  <dgm:cxnLst>
    <dgm:cxn modelId="{D6CBD52C-C7BE-451B-B5A1-9CDE63FB77E0}" srcId="{CD738438-0FB7-42CD-8050-E4515EFCE312}" destId="{6A19017B-A6FC-4DC5-A959-21CD8829DC66}" srcOrd="0" destOrd="0" parTransId="{8B741A8B-F8CC-4071-BDDC-027B7D2E886B}" sibTransId="{CC376D19-B0D4-4F5D-99F3-93B761E061D5}"/>
    <dgm:cxn modelId="{C5E80E3C-4F50-4CB6-A6BA-A7E5776967A8}" type="presOf" srcId="{CD738438-0FB7-42CD-8050-E4515EFCE312}" destId="{B2A3DFEE-C2EC-44FA-AA9B-15C60FC4AD04}" srcOrd="0" destOrd="0" presId="urn:microsoft.com/office/officeart/2005/8/layout/default"/>
    <dgm:cxn modelId="{7105DDEF-45C6-49BB-BBDF-7A5C2832BD79}" type="presOf" srcId="{6A19017B-A6FC-4DC5-A959-21CD8829DC66}" destId="{FCD3A84F-663D-4A34-B243-91277D507C4B}" srcOrd="0" destOrd="0" presId="urn:microsoft.com/office/officeart/2005/8/layout/default"/>
    <dgm:cxn modelId="{C3D13368-C37B-46C0-A6A0-786A8CE3A551}" type="presParOf" srcId="{B2A3DFEE-C2EC-44FA-AA9B-15C60FC4AD04}" destId="{FCD3A84F-663D-4A34-B243-91277D507C4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3947BA2-4A26-4B6F-8CA4-76F41B335CE6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C4E676-50B0-4CA0-8948-CB47FFF06EE6}">
      <dgm:prSet custT="1"/>
      <dgm:spPr/>
      <dgm:t>
        <a:bodyPr/>
        <a:lstStyle/>
        <a:p>
          <a:r>
            <a:rPr lang="en-US" sz="2600" dirty="0"/>
            <a:t>Prioritization: rank service categories based on consumer needs (ONLY!)</a:t>
          </a:r>
        </a:p>
      </dgm:t>
    </dgm:pt>
    <dgm:pt modelId="{2EAEBA40-901A-4852-B933-F3CEFE4372C9}" type="parTrans" cxnId="{D4701D47-D7A5-49A7-A617-AE2CABAA28E7}">
      <dgm:prSet/>
      <dgm:spPr/>
      <dgm:t>
        <a:bodyPr/>
        <a:lstStyle/>
        <a:p>
          <a:endParaRPr lang="en-US" sz="2400"/>
        </a:p>
      </dgm:t>
    </dgm:pt>
    <dgm:pt modelId="{6E65ED27-AF22-4FF6-BA24-A81990D66422}" type="sibTrans" cxnId="{D4701D47-D7A5-49A7-A617-AE2CABAA28E7}">
      <dgm:prSet/>
      <dgm:spPr/>
      <dgm:t>
        <a:bodyPr/>
        <a:lstStyle/>
        <a:p>
          <a:endParaRPr lang="en-US" sz="2400"/>
        </a:p>
      </dgm:t>
    </dgm:pt>
    <dgm:pt modelId="{FEFEB8E9-B21C-4664-8C9A-8DA97354CA42}">
      <dgm:prSet custT="1"/>
      <dgm:spPr/>
      <dgm:t>
        <a:bodyPr/>
        <a:lstStyle/>
        <a:p>
          <a:r>
            <a:rPr lang="en-US" sz="2600" dirty="0"/>
            <a:t>What services are needed from most to least?</a:t>
          </a:r>
        </a:p>
      </dgm:t>
    </dgm:pt>
    <dgm:pt modelId="{8E0F5D4A-922C-482E-A4AE-A581F4F7F092}" type="parTrans" cxnId="{A07A1FF0-5696-4E84-937E-3E915B13BEF9}">
      <dgm:prSet/>
      <dgm:spPr/>
      <dgm:t>
        <a:bodyPr/>
        <a:lstStyle/>
        <a:p>
          <a:endParaRPr lang="en-US" sz="2400"/>
        </a:p>
      </dgm:t>
    </dgm:pt>
    <dgm:pt modelId="{61E44824-E5FD-451A-B8DC-1659123B722A}" type="sibTrans" cxnId="{A07A1FF0-5696-4E84-937E-3E915B13BEF9}">
      <dgm:prSet/>
      <dgm:spPr/>
      <dgm:t>
        <a:bodyPr/>
        <a:lstStyle/>
        <a:p>
          <a:endParaRPr lang="en-US" sz="2400"/>
        </a:p>
      </dgm:t>
    </dgm:pt>
    <dgm:pt modelId="{1136BC4E-9F53-4391-AFB8-F24F69FDC16C}">
      <dgm:prSet custT="1"/>
      <dgm:spPr/>
      <dgm:t>
        <a:bodyPr/>
        <a:lstStyle/>
        <a:p>
          <a:r>
            <a:rPr lang="en-US" sz="2600" dirty="0"/>
            <a:t>Funding availability is not a consideration for prioritization; only consumer needs.</a:t>
          </a:r>
        </a:p>
      </dgm:t>
    </dgm:pt>
    <dgm:pt modelId="{62ED286E-3317-4FC7-BC42-B6229F2FCDA1}" type="parTrans" cxnId="{50D9DBC4-1506-4014-BB9E-BDF3ABEB0ECE}">
      <dgm:prSet/>
      <dgm:spPr/>
      <dgm:t>
        <a:bodyPr/>
        <a:lstStyle/>
        <a:p>
          <a:endParaRPr lang="en-US" sz="2400"/>
        </a:p>
      </dgm:t>
    </dgm:pt>
    <dgm:pt modelId="{63890AB5-34C9-4D6F-8456-EE7B514A3444}" type="sibTrans" cxnId="{50D9DBC4-1506-4014-BB9E-BDF3ABEB0ECE}">
      <dgm:prSet/>
      <dgm:spPr/>
      <dgm:t>
        <a:bodyPr/>
        <a:lstStyle/>
        <a:p>
          <a:endParaRPr lang="en-US" sz="2400"/>
        </a:p>
      </dgm:t>
    </dgm:pt>
    <dgm:pt modelId="{BD154DCC-9F1D-4E33-A2D9-93DED9FB0D71}" type="pres">
      <dgm:prSet presAssocID="{D3947BA2-4A26-4B6F-8CA4-76F41B335CE6}" presName="vert0" presStyleCnt="0">
        <dgm:presLayoutVars>
          <dgm:dir/>
          <dgm:animOne val="branch"/>
          <dgm:animLvl val="lvl"/>
        </dgm:presLayoutVars>
      </dgm:prSet>
      <dgm:spPr/>
    </dgm:pt>
    <dgm:pt modelId="{50DC24CF-BB0D-4B64-BF0E-6D314361703C}" type="pres">
      <dgm:prSet presAssocID="{7DC4E676-50B0-4CA0-8948-CB47FFF06EE6}" presName="thickLine" presStyleLbl="alignNode1" presStyleIdx="0" presStyleCnt="3" custScaleX="76093"/>
      <dgm:spPr/>
    </dgm:pt>
    <dgm:pt modelId="{D4DA019B-31D5-41F6-AEDA-8EF054BC39D1}" type="pres">
      <dgm:prSet presAssocID="{7DC4E676-50B0-4CA0-8948-CB47FFF06EE6}" presName="horz1" presStyleCnt="0"/>
      <dgm:spPr/>
    </dgm:pt>
    <dgm:pt modelId="{BA449D8C-D5FD-4273-92DF-A95657D4C179}" type="pres">
      <dgm:prSet presAssocID="{7DC4E676-50B0-4CA0-8948-CB47FFF06EE6}" presName="tx1" presStyleLbl="revTx" presStyleIdx="0" presStyleCnt="3" custScaleX="76093" custScaleY="76093"/>
      <dgm:spPr/>
    </dgm:pt>
    <dgm:pt modelId="{05A0DF54-E247-41EB-8627-858D19978DF6}" type="pres">
      <dgm:prSet presAssocID="{7DC4E676-50B0-4CA0-8948-CB47FFF06EE6}" presName="vert1" presStyleCnt="0"/>
      <dgm:spPr/>
    </dgm:pt>
    <dgm:pt modelId="{94E3267A-84D7-471E-A402-F1A629827981}" type="pres">
      <dgm:prSet presAssocID="{FEFEB8E9-B21C-4664-8C9A-8DA97354CA42}" presName="thickLine" presStyleLbl="alignNode1" presStyleIdx="1" presStyleCnt="3" custScaleX="76093"/>
      <dgm:spPr/>
    </dgm:pt>
    <dgm:pt modelId="{4AFC4132-F488-46CB-891A-2C6F200656FD}" type="pres">
      <dgm:prSet presAssocID="{FEFEB8E9-B21C-4664-8C9A-8DA97354CA42}" presName="horz1" presStyleCnt="0"/>
      <dgm:spPr/>
    </dgm:pt>
    <dgm:pt modelId="{EB858DA8-4FDA-4A37-A333-DE94A4958750}" type="pres">
      <dgm:prSet presAssocID="{FEFEB8E9-B21C-4664-8C9A-8DA97354CA42}" presName="tx1" presStyleLbl="revTx" presStyleIdx="1" presStyleCnt="3" custScaleX="76093" custScaleY="76093"/>
      <dgm:spPr/>
    </dgm:pt>
    <dgm:pt modelId="{BBCED600-DB34-462E-AC4B-E316C9CC3786}" type="pres">
      <dgm:prSet presAssocID="{FEFEB8E9-B21C-4664-8C9A-8DA97354CA42}" presName="vert1" presStyleCnt="0"/>
      <dgm:spPr/>
    </dgm:pt>
    <dgm:pt modelId="{1368F981-DC4B-4681-9F6F-EC8A6D74290D}" type="pres">
      <dgm:prSet presAssocID="{1136BC4E-9F53-4391-AFB8-F24F69FDC16C}" presName="thickLine" presStyleLbl="alignNode1" presStyleIdx="2" presStyleCnt="3" custScaleX="76093"/>
      <dgm:spPr/>
    </dgm:pt>
    <dgm:pt modelId="{F6759560-B0E4-4AD7-BEFE-421DF2B6DAB9}" type="pres">
      <dgm:prSet presAssocID="{1136BC4E-9F53-4391-AFB8-F24F69FDC16C}" presName="horz1" presStyleCnt="0"/>
      <dgm:spPr/>
    </dgm:pt>
    <dgm:pt modelId="{80CAFAE2-074E-406B-9EFA-BEE157A8607A}" type="pres">
      <dgm:prSet presAssocID="{1136BC4E-9F53-4391-AFB8-F24F69FDC16C}" presName="tx1" presStyleLbl="revTx" presStyleIdx="2" presStyleCnt="3" custScaleX="76093" custScaleY="76093"/>
      <dgm:spPr/>
    </dgm:pt>
    <dgm:pt modelId="{28C454B0-C0F8-4323-A0BF-21262AE2B25F}" type="pres">
      <dgm:prSet presAssocID="{1136BC4E-9F53-4391-AFB8-F24F69FDC16C}" presName="vert1" presStyleCnt="0"/>
      <dgm:spPr/>
    </dgm:pt>
  </dgm:ptLst>
  <dgm:cxnLst>
    <dgm:cxn modelId="{649C220F-74F3-4783-9BEE-74B927C3FCDD}" type="presOf" srcId="{D3947BA2-4A26-4B6F-8CA4-76F41B335CE6}" destId="{BD154DCC-9F1D-4E33-A2D9-93DED9FB0D71}" srcOrd="0" destOrd="0" presId="urn:microsoft.com/office/officeart/2008/layout/LinedList"/>
    <dgm:cxn modelId="{CD61F91E-74D1-46B9-8864-4F842BD248F9}" type="presOf" srcId="{7DC4E676-50B0-4CA0-8948-CB47FFF06EE6}" destId="{BA449D8C-D5FD-4273-92DF-A95657D4C179}" srcOrd="0" destOrd="0" presId="urn:microsoft.com/office/officeart/2008/layout/LinedList"/>
    <dgm:cxn modelId="{1D889435-55A8-4912-8B7E-29ADFBDD13D4}" type="presOf" srcId="{1136BC4E-9F53-4391-AFB8-F24F69FDC16C}" destId="{80CAFAE2-074E-406B-9EFA-BEE157A8607A}" srcOrd="0" destOrd="0" presId="urn:microsoft.com/office/officeart/2008/layout/LinedList"/>
    <dgm:cxn modelId="{0CD0CA5D-1D1C-4306-9236-D4801ECFC60A}" type="presOf" srcId="{FEFEB8E9-B21C-4664-8C9A-8DA97354CA42}" destId="{EB858DA8-4FDA-4A37-A333-DE94A4958750}" srcOrd="0" destOrd="0" presId="urn:microsoft.com/office/officeart/2008/layout/LinedList"/>
    <dgm:cxn modelId="{D4701D47-D7A5-49A7-A617-AE2CABAA28E7}" srcId="{D3947BA2-4A26-4B6F-8CA4-76F41B335CE6}" destId="{7DC4E676-50B0-4CA0-8948-CB47FFF06EE6}" srcOrd="0" destOrd="0" parTransId="{2EAEBA40-901A-4852-B933-F3CEFE4372C9}" sibTransId="{6E65ED27-AF22-4FF6-BA24-A81990D66422}"/>
    <dgm:cxn modelId="{50D9DBC4-1506-4014-BB9E-BDF3ABEB0ECE}" srcId="{D3947BA2-4A26-4B6F-8CA4-76F41B335CE6}" destId="{1136BC4E-9F53-4391-AFB8-F24F69FDC16C}" srcOrd="2" destOrd="0" parTransId="{62ED286E-3317-4FC7-BC42-B6229F2FCDA1}" sibTransId="{63890AB5-34C9-4D6F-8456-EE7B514A3444}"/>
    <dgm:cxn modelId="{A07A1FF0-5696-4E84-937E-3E915B13BEF9}" srcId="{D3947BA2-4A26-4B6F-8CA4-76F41B335CE6}" destId="{FEFEB8E9-B21C-4664-8C9A-8DA97354CA42}" srcOrd="1" destOrd="0" parTransId="{8E0F5D4A-922C-482E-A4AE-A581F4F7F092}" sibTransId="{61E44824-E5FD-451A-B8DC-1659123B722A}"/>
    <dgm:cxn modelId="{ED49D45F-5C36-48FF-916A-5D42BF2ACD93}" type="presParOf" srcId="{BD154DCC-9F1D-4E33-A2D9-93DED9FB0D71}" destId="{50DC24CF-BB0D-4B64-BF0E-6D314361703C}" srcOrd="0" destOrd="0" presId="urn:microsoft.com/office/officeart/2008/layout/LinedList"/>
    <dgm:cxn modelId="{896D404D-45B7-4071-AE6F-217C00440742}" type="presParOf" srcId="{BD154DCC-9F1D-4E33-A2D9-93DED9FB0D71}" destId="{D4DA019B-31D5-41F6-AEDA-8EF054BC39D1}" srcOrd="1" destOrd="0" presId="urn:microsoft.com/office/officeart/2008/layout/LinedList"/>
    <dgm:cxn modelId="{EEB7DBA7-EB98-4C42-AAC4-78370A2C1B8E}" type="presParOf" srcId="{D4DA019B-31D5-41F6-AEDA-8EF054BC39D1}" destId="{BA449D8C-D5FD-4273-92DF-A95657D4C179}" srcOrd="0" destOrd="0" presId="urn:microsoft.com/office/officeart/2008/layout/LinedList"/>
    <dgm:cxn modelId="{38EFD217-D87F-4070-9BB5-3A35D1733D1F}" type="presParOf" srcId="{D4DA019B-31D5-41F6-AEDA-8EF054BC39D1}" destId="{05A0DF54-E247-41EB-8627-858D19978DF6}" srcOrd="1" destOrd="0" presId="urn:microsoft.com/office/officeart/2008/layout/LinedList"/>
    <dgm:cxn modelId="{34CBE184-81E3-4461-AE91-78EBE74B84FB}" type="presParOf" srcId="{BD154DCC-9F1D-4E33-A2D9-93DED9FB0D71}" destId="{94E3267A-84D7-471E-A402-F1A629827981}" srcOrd="2" destOrd="0" presId="urn:microsoft.com/office/officeart/2008/layout/LinedList"/>
    <dgm:cxn modelId="{8A6E2FB7-4607-4B12-86A3-ABA0485C2584}" type="presParOf" srcId="{BD154DCC-9F1D-4E33-A2D9-93DED9FB0D71}" destId="{4AFC4132-F488-46CB-891A-2C6F200656FD}" srcOrd="3" destOrd="0" presId="urn:microsoft.com/office/officeart/2008/layout/LinedList"/>
    <dgm:cxn modelId="{93A0A38D-C0CE-462D-B663-BFB29DDB1C60}" type="presParOf" srcId="{4AFC4132-F488-46CB-891A-2C6F200656FD}" destId="{EB858DA8-4FDA-4A37-A333-DE94A4958750}" srcOrd="0" destOrd="0" presId="urn:microsoft.com/office/officeart/2008/layout/LinedList"/>
    <dgm:cxn modelId="{A12F19AD-A650-4164-960F-EFA96374EEC2}" type="presParOf" srcId="{4AFC4132-F488-46CB-891A-2C6F200656FD}" destId="{BBCED600-DB34-462E-AC4B-E316C9CC3786}" srcOrd="1" destOrd="0" presId="urn:microsoft.com/office/officeart/2008/layout/LinedList"/>
    <dgm:cxn modelId="{DFE8EAE9-2F17-493E-A1E6-3398033A93CE}" type="presParOf" srcId="{BD154DCC-9F1D-4E33-A2D9-93DED9FB0D71}" destId="{1368F981-DC4B-4681-9F6F-EC8A6D74290D}" srcOrd="4" destOrd="0" presId="urn:microsoft.com/office/officeart/2008/layout/LinedList"/>
    <dgm:cxn modelId="{D441FD39-E423-4DA1-870A-7F6FABFB6E41}" type="presParOf" srcId="{BD154DCC-9F1D-4E33-A2D9-93DED9FB0D71}" destId="{F6759560-B0E4-4AD7-BEFE-421DF2B6DAB9}" srcOrd="5" destOrd="0" presId="urn:microsoft.com/office/officeart/2008/layout/LinedList"/>
    <dgm:cxn modelId="{DD755D12-79D5-440E-BEB8-44E82E273228}" type="presParOf" srcId="{F6759560-B0E4-4AD7-BEFE-421DF2B6DAB9}" destId="{80CAFAE2-074E-406B-9EFA-BEE157A8607A}" srcOrd="0" destOrd="0" presId="urn:microsoft.com/office/officeart/2008/layout/LinedList"/>
    <dgm:cxn modelId="{4F8FA944-CFD5-4395-8497-6B02EE68B075}" type="presParOf" srcId="{F6759560-B0E4-4AD7-BEFE-421DF2B6DAB9}" destId="{28C454B0-C0F8-4323-A0BF-21262AE2B25F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8579986-FE62-4272-9B60-380566BA1A6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A8726A-F2CA-4952-9CA4-B5C5ADB511C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4400" b="1" dirty="0"/>
            <a:t>1</a:t>
          </a:r>
        </a:p>
      </dgm:t>
    </dgm:pt>
    <dgm:pt modelId="{1F64956D-80D3-4B7C-837E-216EC43E6849}" type="parTrans" cxnId="{8D63A437-BD9D-4880-9447-B11668676AF5}">
      <dgm:prSet/>
      <dgm:spPr/>
      <dgm:t>
        <a:bodyPr/>
        <a:lstStyle/>
        <a:p>
          <a:endParaRPr lang="en-US"/>
        </a:p>
      </dgm:t>
    </dgm:pt>
    <dgm:pt modelId="{6C9D63E2-7435-4AFB-B7E4-F99C4C8D3642}" type="sibTrans" cxnId="{8D63A437-BD9D-4880-9447-B11668676AF5}">
      <dgm:prSet/>
      <dgm:spPr/>
      <dgm:t>
        <a:bodyPr/>
        <a:lstStyle/>
        <a:p>
          <a:endParaRPr lang="en-US"/>
        </a:p>
      </dgm:t>
    </dgm:pt>
    <dgm:pt modelId="{9C6478A2-57BB-437D-B88B-770590C7B717}">
      <dgm:prSet phldrT="[Text]" custT="1"/>
      <dgm:spPr/>
      <dgm:t>
        <a:bodyPr/>
        <a:lstStyle/>
        <a:p>
          <a:pPr marL="227013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sz="2400" dirty="0"/>
            <a:t>Review core medical and support service categories, including HRSA service definitions</a:t>
          </a:r>
        </a:p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800" dirty="0"/>
        </a:p>
      </dgm:t>
    </dgm:pt>
    <dgm:pt modelId="{1269FC3B-6876-4EE9-AEA2-DBB524293E94}" type="parTrans" cxnId="{F4051059-6185-4ED7-B845-E9D13DE2CCE7}">
      <dgm:prSet/>
      <dgm:spPr/>
      <dgm:t>
        <a:bodyPr/>
        <a:lstStyle/>
        <a:p>
          <a:endParaRPr lang="en-US"/>
        </a:p>
      </dgm:t>
    </dgm:pt>
    <dgm:pt modelId="{CFB13A81-246A-4ECF-9BBB-34F54BD13D89}" type="sibTrans" cxnId="{F4051059-6185-4ED7-B845-E9D13DE2CCE7}">
      <dgm:prSet/>
      <dgm:spPr/>
      <dgm:t>
        <a:bodyPr/>
        <a:lstStyle/>
        <a:p>
          <a:endParaRPr lang="en-US"/>
        </a:p>
      </dgm:t>
    </dgm:pt>
    <dgm:pt modelId="{1709E687-DF5F-41BB-863C-D01C9BC887C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4400" b="1" dirty="0"/>
            <a:t>2</a:t>
          </a:r>
        </a:p>
      </dgm:t>
    </dgm:pt>
    <dgm:pt modelId="{DFD29F86-A922-4D50-B57F-2EE88136303C}" type="parTrans" cxnId="{117E6223-C37B-4616-BD1C-5D21596C2BD8}">
      <dgm:prSet/>
      <dgm:spPr/>
      <dgm:t>
        <a:bodyPr/>
        <a:lstStyle/>
        <a:p>
          <a:endParaRPr lang="en-US"/>
        </a:p>
      </dgm:t>
    </dgm:pt>
    <dgm:pt modelId="{2230185B-F5D5-4563-8ACA-B4D0B375F121}" type="sibTrans" cxnId="{117E6223-C37B-4616-BD1C-5D21596C2BD8}">
      <dgm:prSet/>
      <dgm:spPr/>
      <dgm:t>
        <a:bodyPr/>
        <a:lstStyle/>
        <a:p>
          <a:endParaRPr lang="en-US"/>
        </a:p>
      </dgm:t>
    </dgm:pt>
    <dgm:pt modelId="{637756E9-915E-4A2D-A0AC-E9AEB22D2450}">
      <dgm:prSet phldrT="[Text]" custT="1"/>
      <dgm:spPr/>
      <dgm:t>
        <a:bodyPr/>
        <a:lstStyle/>
        <a:p>
          <a:pPr marL="228600" indent="0">
            <a:buFont typeface="Arial" panose="020B0604020202020204" pitchFamily="34" charset="0"/>
            <a:buNone/>
          </a:pPr>
          <a:endParaRPr lang="en-US" sz="2600" dirty="0"/>
        </a:p>
      </dgm:t>
    </dgm:pt>
    <dgm:pt modelId="{BFC506B3-E9CD-45F1-9D60-E6BFF8201C47}" type="parTrans" cxnId="{023F8789-1AD5-4615-89F3-A06831B1815A}">
      <dgm:prSet/>
      <dgm:spPr/>
      <dgm:t>
        <a:bodyPr/>
        <a:lstStyle/>
        <a:p>
          <a:endParaRPr lang="en-US"/>
        </a:p>
      </dgm:t>
    </dgm:pt>
    <dgm:pt modelId="{BB983132-80CB-420E-A9F6-640E0882DC80}" type="sibTrans" cxnId="{023F8789-1AD5-4615-89F3-A06831B1815A}">
      <dgm:prSet/>
      <dgm:spPr/>
      <dgm:t>
        <a:bodyPr/>
        <a:lstStyle/>
        <a:p>
          <a:endParaRPr lang="en-US"/>
        </a:p>
      </dgm:t>
    </dgm:pt>
    <dgm:pt modelId="{DDD92BAE-492E-4441-B460-95CAFE424C34}">
      <dgm:prSet custT="1"/>
      <dgm:spPr/>
      <dgm:t>
        <a:bodyPr/>
        <a:lstStyle/>
        <a:p>
          <a:pPr marL="227013" indent="0">
            <a:buNone/>
          </a:pPr>
          <a:r>
            <a:rPr lang="en-US" sz="2400" dirty="0"/>
            <a:t>Review data/information from DHSP</a:t>
          </a:r>
        </a:p>
      </dgm:t>
    </dgm:pt>
    <dgm:pt modelId="{81AB6016-CBAB-46CC-853E-321E686966DD}" type="parTrans" cxnId="{06111169-897D-4885-83EA-928D2A7B7650}">
      <dgm:prSet/>
      <dgm:spPr/>
      <dgm:t>
        <a:bodyPr/>
        <a:lstStyle/>
        <a:p>
          <a:endParaRPr lang="en-US"/>
        </a:p>
      </dgm:t>
    </dgm:pt>
    <dgm:pt modelId="{1B8C56EE-0342-499F-8C7B-E08B3C97C5B5}" type="sibTrans" cxnId="{06111169-897D-4885-83EA-928D2A7B7650}">
      <dgm:prSet/>
      <dgm:spPr/>
      <dgm:t>
        <a:bodyPr/>
        <a:lstStyle/>
        <a:p>
          <a:endParaRPr lang="en-US"/>
        </a:p>
      </dgm:t>
    </dgm:pt>
    <dgm:pt modelId="{7E97D5EC-116C-4D4E-9006-4A1E522B4AF5}">
      <dgm:prSet custT="1"/>
      <dgm:spPr>
        <a:solidFill>
          <a:schemeClr val="accent2"/>
        </a:solidFill>
      </dgm:spPr>
      <dgm:t>
        <a:bodyPr/>
        <a:lstStyle/>
        <a:p>
          <a:r>
            <a:rPr lang="en-US" sz="4400" b="1" dirty="0"/>
            <a:t>3</a:t>
          </a:r>
        </a:p>
      </dgm:t>
    </dgm:pt>
    <dgm:pt modelId="{5E96FF82-2406-4AD3-94F9-38694B2CED9E}" type="parTrans" cxnId="{07B3D25F-A1CA-459A-930C-12D3E490489D}">
      <dgm:prSet/>
      <dgm:spPr/>
      <dgm:t>
        <a:bodyPr/>
        <a:lstStyle/>
        <a:p>
          <a:endParaRPr lang="en-US"/>
        </a:p>
      </dgm:t>
    </dgm:pt>
    <dgm:pt modelId="{2FB9D5B6-3D1C-4354-A4A9-4E60900695A3}" type="sibTrans" cxnId="{07B3D25F-A1CA-459A-930C-12D3E490489D}">
      <dgm:prSet/>
      <dgm:spPr/>
      <dgm:t>
        <a:bodyPr/>
        <a:lstStyle/>
        <a:p>
          <a:endParaRPr lang="en-US"/>
        </a:p>
      </dgm:t>
    </dgm:pt>
    <dgm:pt modelId="{A6868EF9-E1F3-48F5-9227-5DBA9E06559E}">
      <dgm:prSet custT="1"/>
      <dgm:spPr/>
      <dgm:t>
        <a:bodyPr anchor="t"/>
        <a:lstStyle/>
        <a:p>
          <a:pPr marL="227013" indent="0">
            <a:lnSpc>
              <a:spcPct val="100000"/>
            </a:lnSpc>
            <a:spcAft>
              <a:spcPts val="0"/>
            </a:spcAft>
            <a:buFont typeface="Arial" panose="020B0604020202020204" pitchFamily="34" charset="0"/>
            <a:buNone/>
          </a:pPr>
          <a:r>
            <a:rPr lang="en-US" sz="2400" dirty="0"/>
            <a:t>Agree on how decisions will be made; what values will be used to drive decisions</a:t>
          </a:r>
          <a:r>
            <a:rPr lang="en-US" sz="2000" dirty="0"/>
            <a:t>.</a:t>
          </a:r>
        </a:p>
      </dgm:t>
    </dgm:pt>
    <dgm:pt modelId="{385A6D37-E686-4A61-B0E5-F2007756DE7B}" type="parTrans" cxnId="{DBC57079-657C-435B-A2A3-6328DB70A722}">
      <dgm:prSet/>
      <dgm:spPr/>
      <dgm:t>
        <a:bodyPr/>
        <a:lstStyle/>
        <a:p>
          <a:endParaRPr lang="en-US"/>
        </a:p>
      </dgm:t>
    </dgm:pt>
    <dgm:pt modelId="{3F5763FE-E605-43AA-A97C-7991CDFD1123}" type="sibTrans" cxnId="{DBC57079-657C-435B-A2A3-6328DB70A722}">
      <dgm:prSet/>
      <dgm:spPr/>
      <dgm:t>
        <a:bodyPr/>
        <a:lstStyle/>
        <a:p>
          <a:endParaRPr lang="en-US"/>
        </a:p>
      </dgm:t>
    </dgm:pt>
    <dgm:pt modelId="{B84DEB56-7926-4F12-B9A9-AD1B55932BEF}">
      <dgm:prSet/>
      <dgm:spPr/>
      <dgm:t>
        <a:bodyPr anchor="t"/>
        <a:lstStyle/>
        <a:p>
          <a:pPr marL="114300" indent="0">
            <a:lnSpc>
              <a:spcPct val="90000"/>
            </a:lnSpc>
            <a:spcAft>
              <a:spcPct val="15000"/>
            </a:spcAft>
          </a:pPr>
          <a:endParaRPr lang="en-US" sz="1500" dirty="0"/>
        </a:p>
      </dgm:t>
    </dgm:pt>
    <dgm:pt modelId="{0D4FD51E-5CFF-419D-A19B-1B6995E7722A}" type="parTrans" cxnId="{7BD68DD8-35BC-4083-A773-A03F61277929}">
      <dgm:prSet/>
      <dgm:spPr/>
      <dgm:t>
        <a:bodyPr/>
        <a:lstStyle/>
        <a:p>
          <a:endParaRPr lang="en-US"/>
        </a:p>
      </dgm:t>
    </dgm:pt>
    <dgm:pt modelId="{53D54E53-0FCE-4FF6-8CE2-4CA223891AED}" type="sibTrans" cxnId="{7BD68DD8-35BC-4083-A773-A03F61277929}">
      <dgm:prSet/>
      <dgm:spPr/>
      <dgm:t>
        <a:bodyPr/>
        <a:lstStyle/>
        <a:p>
          <a:endParaRPr lang="en-US"/>
        </a:p>
      </dgm:t>
    </dgm:pt>
    <dgm:pt modelId="{BA711DA6-00AA-4A09-B60B-CE7B72A28448}">
      <dgm:prSet/>
      <dgm:spPr/>
      <dgm:t>
        <a:bodyPr anchor="t"/>
        <a:lstStyle/>
        <a:p>
          <a:pPr marL="114300" indent="0">
            <a:lnSpc>
              <a:spcPct val="90000"/>
            </a:lnSpc>
            <a:spcAft>
              <a:spcPct val="15000"/>
            </a:spcAft>
          </a:pPr>
          <a:endParaRPr lang="en-US" sz="1500" dirty="0"/>
        </a:p>
      </dgm:t>
    </dgm:pt>
    <dgm:pt modelId="{66178AA0-02BE-4493-A755-22172490FB89}" type="parTrans" cxnId="{31A3C9A3-C402-46DB-A1AA-6B2D169F1225}">
      <dgm:prSet/>
      <dgm:spPr/>
      <dgm:t>
        <a:bodyPr/>
        <a:lstStyle/>
        <a:p>
          <a:endParaRPr lang="en-US"/>
        </a:p>
      </dgm:t>
    </dgm:pt>
    <dgm:pt modelId="{01A62937-C9EB-44A6-9D90-E93A2F5661E7}" type="sibTrans" cxnId="{31A3C9A3-C402-46DB-A1AA-6B2D169F1225}">
      <dgm:prSet/>
      <dgm:spPr/>
      <dgm:t>
        <a:bodyPr/>
        <a:lstStyle/>
        <a:p>
          <a:endParaRPr lang="en-US"/>
        </a:p>
      </dgm:t>
    </dgm:pt>
    <dgm:pt modelId="{7F4ED81B-2095-4D09-86E6-86D1735300E2}" type="pres">
      <dgm:prSet presAssocID="{A8579986-FE62-4272-9B60-380566BA1A68}" presName="Name0" presStyleCnt="0">
        <dgm:presLayoutVars>
          <dgm:dir/>
          <dgm:animLvl val="lvl"/>
          <dgm:resizeHandles/>
        </dgm:presLayoutVars>
      </dgm:prSet>
      <dgm:spPr/>
    </dgm:pt>
    <dgm:pt modelId="{93BF5D1A-B216-4C01-9083-471568DE3121}" type="pres">
      <dgm:prSet presAssocID="{82A8726A-F2CA-4952-9CA4-B5C5ADB511CC}" presName="linNode" presStyleCnt="0"/>
      <dgm:spPr/>
    </dgm:pt>
    <dgm:pt modelId="{E17B9085-EE67-44BB-B696-BC236ED49FD1}" type="pres">
      <dgm:prSet presAssocID="{82A8726A-F2CA-4952-9CA4-B5C5ADB511CC}" presName="parentShp" presStyleLbl="node1" presStyleIdx="0" presStyleCnt="3">
        <dgm:presLayoutVars>
          <dgm:bulletEnabled val="1"/>
        </dgm:presLayoutVars>
      </dgm:prSet>
      <dgm:spPr/>
    </dgm:pt>
    <dgm:pt modelId="{5F2CA392-AED4-4972-A430-9A1499A2A017}" type="pres">
      <dgm:prSet presAssocID="{82A8726A-F2CA-4952-9CA4-B5C5ADB511CC}" presName="childShp" presStyleLbl="bgAccFollowNode1" presStyleIdx="0" presStyleCnt="3" custScaleX="190587">
        <dgm:presLayoutVars>
          <dgm:bulletEnabled val="1"/>
        </dgm:presLayoutVars>
      </dgm:prSet>
      <dgm:spPr/>
    </dgm:pt>
    <dgm:pt modelId="{08EFF668-0CF8-40DC-B149-57BC375B8AB2}" type="pres">
      <dgm:prSet presAssocID="{6C9D63E2-7435-4AFB-B7E4-F99C4C8D3642}" presName="spacing" presStyleCnt="0"/>
      <dgm:spPr/>
    </dgm:pt>
    <dgm:pt modelId="{AA5743FC-D1F6-480F-A710-5BED880117E8}" type="pres">
      <dgm:prSet presAssocID="{1709E687-DF5F-41BB-863C-D01C9BC887CB}" presName="linNode" presStyleCnt="0"/>
      <dgm:spPr/>
    </dgm:pt>
    <dgm:pt modelId="{EA43F10B-0892-4A07-9406-93BCE11A008F}" type="pres">
      <dgm:prSet presAssocID="{1709E687-DF5F-41BB-863C-D01C9BC887CB}" presName="parentShp" presStyleLbl="node1" presStyleIdx="1" presStyleCnt="3">
        <dgm:presLayoutVars>
          <dgm:bulletEnabled val="1"/>
        </dgm:presLayoutVars>
      </dgm:prSet>
      <dgm:spPr/>
    </dgm:pt>
    <dgm:pt modelId="{7E355B69-4487-4D86-8FCC-0EF9E0975A3D}" type="pres">
      <dgm:prSet presAssocID="{1709E687-DF5F-41BB-863C-D01C9BC887CB}" presName="childShp" presStyleLbl="bgAccFollowNode1" presStyleIdx="1" presStyleCnt="3" custScaleX="192419">
        <dgm:presLayoutVars>
          <dgm:bulletEnabled val="1"/>
        </dgm:presLayoutVars>
      </dgm:prSet>
      <dgm:spPr/>
    </dgm:pt>
    <dgm:pt modelId="{8BF731F5-C9DD-438A-A3F1-9FA872A253F0}" type="pres">
      <dgm:prSet presAssocID="{2230185B-F5D5-4563-8ACA-B4D0B375F121}" presName="spacing" presStyleCnt="0"/>
      <dgm:spPr/>
    </dgm:pt>
    <dgm:pt modelId="{B676A6E2-FF84-46EC-8855-8AD8BA0C3295}" type="pres">
      <dgm:prSet presAssocID="{7E97D5EC-116C-4D4E-9006-4A1E522B4AF5}" presName="linNode" presStyleCnt="0"/>
      <dgm:spPr/>
    </dgm:pt>
    <dgm:pt modelId="{AE3C5530-ED67-4587-A112-C6B2D102294A}" type="pres">
      <dgm:prSet presAssocID="{7E97D5EC-116C-4D4E-9006-4A1E522B4AF5}" presName="parentShp" presStyleLbl="node1" presStyleIdx="2" presStyleCnt="3">
        <dgm:presLayoutVars>
          <dgm:bulletEnabled val="1"/>
        </dgm:presLayoutVars>
      </dgm:prSet>
      <dgm:spPr/>
    </dgm:pt>
    <dgm:pt modelId="{187E8747-C952-402E-8B2D-5BE352E26CD3}" type="pres">
      <dgm:prSet presAssocID="{7E97D5EC-116C-4D4E-9006-4A1E522B4AF5}" presName="childShp" presStyleLbl="bgAccFollowNode1" presStyleIdx="2" presStyleCnt="3" custScaleX="192423">
        <dgm:presLayoutVars>
          <dgm:bulletEnabled val="1"/>
        </dgm:presLayoutVars>
      </dgm:prSet>
      <dgm:spPr/>
    </dgm:pt>
  </dgm:ptLst>
  <dgm:cxnLst>
    <dgm:cxn modelId="{EAA30E1F-5ADD-4E8B-9945-D6FB210363FD}" type="presOf" srcId="{DDD92BAE-492E-4441-B460-95CAFE424C34}" destId="{7E355B69-4487-4D86-8FCC-0EF9E0975A3D}" srcOrd="0" destOrd="1" presId="urn:microsoft.com/office/officeart/2005/8/layout/vList6"/>
    <dgm:cxn modelId="{117E6223-C37B-4616-BD1C-5D21596C2BD8}" srcId="{A8579986-FE62-4272-9B60-380566BA1A68}" destId="{1709E687-DF5F-41BB-863C-D01C9BC887CB}" srcOrd="1" destOrd="0" parTransId="{DFD29F86-A922-4D50-B57F-2EE88136303C}" sibTransId="{2230185B-F5D5-4563-8ACA-B4D0B375F121}"/>
    <dgm:cxn modelId="{7F7E772E-5604-46FF-AC03-2F5637ACC3B5}" type="presOf" srcId="{B84DEB56-7926-4F12-B9A9-AD1B55932BEF}" destId="{187E8747-C952-402E-8B2D-5BE352E26CD3}" srcOrd="0" destOrd="1" presId="urn:microsoft.com/office/officeart/2005/8/layout/vList6"/>
    <dgm:cxn modelId="{A3B20437-BD5F-4A03-8220-87F407EC3F3D}" type="presOf" srcId="{1709E687-DF5F-41BB-863C-D01C9BC887CB}" destId="{EA43F10B-0892-4A07-9406-93BCE11A008F}" srcOrd="0" destOrd="0" presId="urn:microsoft.com/office/officeart/2005/8/layout/vList6"/>
    <dgm:cxn modelId="{8D63A437-BD9D-4880-9447-B11668676AF5}" srcId="{A8579986-FE62-4272-9B60-380566BA1A68}" destId="{82A8726A-F2CA-4952-9CA4-B5C5ADB511CC}" srcOrd="0" destOrd="0" parTransId="{1F64956D-80D3-4B7C-837E-216EC43E6849}" sibTransId="{6C9D63E2-7435-4AFB-B7E4-F99C4C8D3642}"/>
    <dgm:cxn modelId="{07B3D25F-A1CA-459A-930C-12D3E490489D}" srcId="{A8579986-FE62-4272-9B60-380566BA1A68}" destId="{7E97D5EC-116C-4D4E-9006-4A1E522B4AF5}" srcOrd="2" destOrd="0" parTransId="{5E96FF82-2406-4AD3-94F9-38694B2CED9E}" sibTransId="{2FB9D5B6-3D1C-4354-A4A9-4E60900695A3}"/>
    <dgm:cxn modelId="{06111169-897D-4885-83EA-928D2A7B7650}" srcId="{1709E687-DF5F-41BB-863C-D01C9BC887CB}" destId="{DDD92BAE-492E-4441-B460-95CAFE424C34}" srcOrd="1" destOrd="0" parTransId="{81AB6016-CBAB-46CC-853E-321E686966DD}" sibTransId="{1B8C56EE-0342-499F-8C7B-E08B3C97C5B5}"/>
    <dgm:cxn modelId="{53AE3553-126D-4A87-B94D-0940799B7887}" type="presOf" srcId="{9C6478A2-57BB-437D-B88B-770590C7B717}" destId="{5F2CA392-AED4-4972-A430-9A1499A2A017}" srcOrd="0" destOrd="0" presId="urn:microsoft.com/office/officeart/2005/8/layout/vList6"/>
    <dgm:cxn modelId="{13341377-B285-44C3-9451-3E1738B4F85F}" type="presOf" srcId="{A8579986-FE62-4272-9B60-380566BA1A68}" destId="{7F4ED81B-2095-4D09-86E6-86D1735300E2}" srcOrd="0" destOrd="0" presId="urn:microsoft.com/office/officeart/2005/8/layout/vList6"/>
    <dgm:cxn modelId="{F4051059-6185-4ED7-B845-E9D13DE2CCE7}" srcId="{82A8726A-F2CA-4952-9CA4-B5C5ADB511CC}" destId="{9C6478A2-57BB-437D-B88B-770590C7B717}" srcOrd="0" destOrd="0" parTransId="{1269FC3B-6876-4EE9-AEA2-DBB524293E94}" sibTransId="{CFB13A81-246A-4ECF-9BBB-34F54BD13D89}"/>
    <dgm:cxn modelId="{DBC57079-657C-435B-A2A3-6328DB70A722}" srcId="{7E97D5EC-116C-4D4E-9006-4A1E522B4AF5}" destId="{A6868EF9-E1F3-48F5-9227-5DBA9E06559E}" srcOrd="0" destOrd="0" parTransId="{385A6D37-E686-4A61-B0E5-F2007756DE7B}" sibTransId="{3F5763FE-E605-43AA-A97C-7991CDFD1123}"/>
    <dgm:cxn modelId="{023F8789-1AD5-4615-89F3-A06831B1815A}" srcId="{1709E687-DF5F-41BB-863C-D01C9BC887CB}" destId="{637756E9-915E-4A2D-A0AC-E9AEB22D2450}" srcOrd="0" destOrd="0" parTransId="{BFC506B3-E9CD-45F1-9D60-E6BFF8201C47}" sibTransId="{BB983132-80CB-420E-A9F6-640E0882DC80}"/>
    <dgm:cxn modelId="{31A3C9A3-C402-46DB-A1AA-6B2D169F1225}" srcId="{7E97D5EC-116C-4D4E-9006-4A1E522B4AF5}" destId="{BA711DA6-00AA-4A09-B60B-CE7B72A28448}" srcOrd="2" destOrd="0" parTransId="{66178AA0-02BE-4493-A755-22172490FB89}" sibTransId="{01A62937-C9EB-44A6-9D90-E93A2F5661E7}"/>
    <dgm:cxn modelId="{7BD68DD8-35BC-4083-A773-A03F61277929}" srcId="{7E97D5EC-116C-4D4E-9006-4A1E522B4AF5}" destId="{B84DEB56-7926-4F12-B9A9-AD1B55932BEF}" srcOrd="1" destOrd="0" parTransId="{0D4FD51E-5CFF-419D-A19B-1B6995E7722A}" sibTransId="{53D54E53-0FCE-4FF6-8CE2-4CA223891AED}"/>
    <dgm:cxn modelId="{DE5B47E3-E110-4D7C-B4C5-651B25E049D5}" type="presOf" srcId="{7E97D5EC-116C-4D4E-9006-4A1E522B4AF5}" destId="{AE3C5530-ED67-4587-A112-C6B2D102294A}" srcOrd="0" destOrd="0" presId="urn:microsoft.com/office/officeart/2005/8/layout/vList6"/>
    <dgm:cxn modelId="{334B38E4-D567-40A1-9B51-EE07FDFB9974}" type="presOf" srcId="{A6868EF9-E1F3-48F5-9227-5DBA9E06559E}" destId="{187E8747-C952-402E-8B2D-5BE352E26CD3}" srcOrd="0" destOrd="0" presId="urn:microsoft.com/office/officeart/2005/8/layout/vList6"/>
    <dgm:cxn modelId="{B333D7E5-A612-4335-ACC0-593CE4705477}" type="presOf" srcId="{BA711DA6-00AA-4A09-B60B-CE7B72A28448}" destId="{187E8747-C952-402E-8B2D-5BE352E26CD3}" srcOrd="0" destOrd="2" presId="urn:microsoft.com/office/officeart/2005/8/layout/vList6"/>
    <dgm:cxn modelId="{0C9DCBFA-CD69-4A41-A2C0-46EDA4BB678D}" type="presOf" srcId="{82A8726A-F2CA-4952-9CA4-B5C5ADB511CC}" destId="{E17B9085-EE67-44BB-B696-BC236ED49FD1}" srcOrd="0" destOrd="0" presId="urn:microsoft.com/office/officeart/2005/8/layout/vList6"/>
    <dgm:cxn modelId="{EF3841FF-8719-435B-AED8-96CD30485307}" type="presOf" srcId="{637756E9-915E-4A2D-A0AC-E9AEB22D2450}" destId="{7E355B69-4487-4D86-8FCC-0EF9E0975A3D}" srcOrd="0" destOrd="0" presId="urn:microsoft.com/office/officeart/2005/8/layout/vList6"/>
    <dgm:cxn modelId="{D8008890-7029-445A-983B-A50FE80DDA98}" type="presParOf" srcId="{7F4ED81B-2095-4D09-86E6-86D1735300E2}" destId="{93BF5D1A-B216-4C01-9083-471568DE3121}" srcOrd="0" destOrd="0" presId="urn:microsoft.com/office/officeart/2005/8/layout/vList6"/>
    <dgm:cxn modelId="{BD958689-EB4F-4714-BFCD-921B5EBB4EC4}" type="presParOf" srcId="{93BF5D1A-B216-4C01-9083-471568DE3121}" destId="{E17B9085-EE67-44BB-B696-BC236ED49FD1}" srcOrd="0" destOrd="0" presId="urn:microsoft.com/office/officeart/2005/8/layout/vList6"/>
    <dgm:cxn modelId="{3A4C6C29-8946-4BE7-A899-CA2640939544}" type="presParOf" srcId="{93BF5D1A-B216-4C01-9083-471568DE3121}" destId="{5F2CA392-AED4-4972-A430-9A1499A2A017}" srcOrd="1" destOrd="0" presId="urn:microsoft.com/office/officeart/2005/8/layout/vList6"/>
    <dgm:cxn modelId="{C5A684F8-9930-488E-9E18-CE1C005AE9F9}" type="presParOf" srcId="{7F4ED81B-2095-4D09-86E6-86D1735300E2}" destId="{08EFF668-0CF8-40DC-B149-57BC375B8AB2}" srcOrd="1" destOrd="0" presId="urn:microsoft.com/office/officeart/2005/8/layout/vList6"/>
    <dgm:cxn modelId="{168B10F8-D08E-4FCD-9237-E9495C56B151}" type="presParOf" srcId="{7F4ED81B-2095-4D09-86E6-86D1735300E2}" destId="{AA5743FC-D1F6-480F-A710-5BED880117E8}" srcOrd="2" destOrd="0" presId="urn:microsoft.com/office/officeart/2005/8/layout/vList6"/>
    <dgm:cxn modelId="{215A411C-E960-4469-82A0-D0FADB29F3FD}" type="presParOf" srcId="{AA5743FC-D1F6-480F-A710-5BED880117E8}" destId="{EA43F10B-0892-4A07-9406-93BCE11A008F}" srcOrd="0" destOrd="0" presId="urn:microsoft.com/office/officeart/2005/8/layout/vList6"/>
    <dgm:cxn modelId="{9FB89597-A2DA-45BB-BD50-13D95AEF581C}" type="presParOf" srcId="{AA5743FC-D1F6-480F-A710-5BED880117E8}" destId="{7E355B69-4487-4D86-8FCC-0EF9E0975A3D}" srcOrd="1" destOrd="0" presId="urn:microsoft.com/office/officeart/2005/8/layout/vList6"/>
    <dgm:cxn modelId="{E363B407-B8B1-48B2-97EA-344BBCAB357D}" type="presParOf" srcId="{7F4ED81B-2095-4D09-86E6-86D1735300E2}" destId="{8BF731F5-C9DD-438A-A3F1-9FA872A253F0}" srcOrd="3" destOrd="0" presId="urn:microsoft.com/office/officeart/2005/8/layout/vList6"/>
    <dgm:cxn modelId="{FDAB8F20-0954-43AD-8660-30206469D2D1}" type="presParOf" srcId="{7F4ED81B-2095-4D09-86E6-86D1735300E2}" destId="{B676A6E2-FF84-46EC-8855-8AD8BA0C3295}" srcOrd="4" destOrd="0" presId="urn:microsoft.com/office/officeart/2005/8/layout/vList6"/>
    <dgm:cxn modelId="{DC4C0817-ABB9-48F3-80B3-7671535AF50E}" type="presParOf" srcId="{B676A6E2-FF84-46EC-8855-8AD8BA0C3295}" destId="{AE3C5530-ED67-4587-A112-C6B2D102294A}" srcOrd="0" destOrd="0" presId="urn:microsoft.com/office/officeart/2005/8/layout/vList6"/>
    <dgm:cxn modelId="{B08272B6-C56D-4058-BCB4-A2D43398C01B}" type="presParOf" srcId="{B676A6E2-FF84-46EC-8855-8AD8BA0C3295}" destId="{187E8747-C952-402E-8B2D-5BE352E26CD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579986-FE62-4272-9B60-380566BA1A6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A8726A-F2CA-4952-9CA4-B5C5ADB511C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4400" b="1" dirty="0"/>
            <a:t>4</a:t>
          </a:r>
        </a:p>
      </dgm:t>
    </dgm:pt>
    <dgm:pt modelId="{1F64956D-80D3-4B7C-837E-216EC43E6849}" type="parTrans" cxnId="{8D63A437-BD9D-4880-9447-B11668676AF5}">
      <dgm:prSet/>
      <dgm:spPr/>
      <dgm:t>
        <a:bodyPr/>
        <a:lstStyle/>
        <a:p>
          <a:endParaRPr lang="en-US"/>
        </a:p>
      </dgm:t>
    </dgm:pt>
    <dgm:pt modelId="{6C9D63E2-7435-4AFB-B7E4-F99C4C8D3642}" type="sibTrans" cxnId="{8D63A437-BD9D-4880-9447-B11668676AF5}">
      <dgm:prSet/>
      <dgm:spPr/>
      <dgm:t>
        <a:bodyPr/>
        <a:lstStyle/>
        <a:p>
          <a:endParaRPr lang="en-US"/>
        </a:p>
      </dgm:t>
    </dgm:pt>
    <dgm:pt modelId="{9C6478A2-57BB-437D-B88B-770590C7B717}">
      <dgm:prSet phldrT="[Text]" custT="1"/>
      <dgm:spPr/>
      <dgm:t>
        <a:bodyPr anchor="ctr"/>
        <a:lstStyle/>
        <a:p>
          <a:pPr marL="227013" marR="0" lvl="0" indent="0" defTabSz="914400" eaLnBrk="1" fontAlgn="auto" latinLnBrk="0" hangingPunct="1">
            <a:lnSpc>
              <a:spcPct val="100000"/>
            </a:lnSpc>
            <a:spcBef>
              <a:spcPts val="120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sz="2400" dirty="0"/>
            <a:t>Rank services by priority</a:t>
          </a:r>
        </a:p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800" dirty="0"/>
        </a:p>
      </dgm:t>
    </dgm:pt>
    <dgm:pt modelId="{1269FC3B-6876-4EE9-AEA2-DBB524293E94}" type="parTrans" cxnId="{F4051059-6185-4ED7-B845-E9D13DE2CCE7}">
      <dgm:prSet/>
      <dgm:spPr/>
      <dgm:t>
        <a:bodyPr/>
        <a:lstStyle/>
        <a:p>
          <a:endParaRPr lang="en-US"/>
        </a:p>
      </dgm:t>
    </dgm:pt>
    <dgm:pt modelId="{CFB13A81-246A-4ECF-9BBB-34F54BD13D89}" type="sibTrans" cxnId="{F4051059-6185-4ED7-B845-E9D13DE2CCE7}">
      <dgm:prSet/>
      <dgm:spPr/>
      <dgm:t>
        <a:bodyPr/>
        <a:lstStyle/>
        <a:p>
          <a:endParaRPr lang="en-US"/>
        </a:p>
      </dgm:t>
    </dgm:pt>
    <dgm:pt modelId="{1709E687-DF5F-41BB-863C-D01C9BC887CB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4400" b="1" dirty="0"/>
            <a:t>5</a:t>
          </a:r>
        </a:p>
      </dgm:t>
    </dgm:pt>
    <dgm:pt modelId="{DFD29F86-A922-4D50-B57F-2EE88136303C}" type="parTrans" cxnId="{117E6223-C37B-4616-BD1C-5D21596C2BD8}">
      <dgm:prSet/>
      <dgm:spPr/>
      <dgm:t>
        <a:bodyPr/>
        <a:lstStyle/>
        <a:p>
          <a:endParaRPr lang="en-US"/>
        </a:p>
      </dgm:t>
    </dgm:pt>
    <dgm:pt modelId="{2230185B-F5D5-4563-8ACA-B4D0B375F121}" type="sibTrans" cxnId="{117E6223-C37B-4616-BD1C-5D21596C2BD8}">
      <dgm:prSet/>
      <dgm:spPr/>
      <dgm:t>
        <a:bodyPr/>
        <a:lstStyle/>
        <a:p>
          <a:endParaRPr lang="en-US"/>
        </a:p>
      </dgm:t>
    </dgm:pt>
    <dgm:pt modelId="{637756E9-915E-4A2D-A0AC-E9AEB22D2450}">
      <dgm:prSet phldrT="[Text]" custT="1"/>
      <dgm:spPr/>
      <dgm:t>
        <a:bodyPr/>
        <a:lstStyle/>
        <a:p>
          <a:pPr marL="228600" indent="0">
            <a:buFont typeface="Arial" panose="020B0604020202020204" pitchFamily="34" charset="0"/>
            <a:buNone/>
          </a:pPr>
          <a:endParaRPr lang="en-US" sz="1800" dirty="0"/>
        </a:p>
      </dgm:t>
    </dgm:pt>
    <dgm:pt modelId="{BFC506B3-E9CD-45F1-9D60-E6BFF8201C47}" type="parTrans" cxnId="{023F8789-1AD5-4615-89F3-A06831B1815A}">
      <dgm:prSet/>
      <dgm:spPr/>
      <dgm:t>
        <a:bodyPr/>
        <a:lstStyle/>
        <a:p>
          <a:endParaRPr lang="en-US"/>
        </a:p>
      </dgm:t>
    </dgm:pt>
    <dgm:pt modelId="{BB983132-80CB-420E-A9F6-640E0882DC80}" type="sibTrans" cxnId="{023F8789-1AD5-4615-89F3-A06831B1815A}">
      <dgm:prSet/>
      <dgm:spPr/>
      <dgm:t>
        <a:bodyPr/>
        <a:lstStyle/>
        <a:p>
          <a:endParaRPr lang="en-US"/>
        </a:p>
      </dgm:t>
    </dgm:pt>
    <dgm:pt modelId="{DDD92BAE-492E-4441-B460-95CAFE424C34}">
      <dgm:prSet custT="1"/>
      <dgm:spPr/>
      <dgm:t>
        <a:bodyPr/>
        <a:lstStyle/>
        <a:p>
          <a:pPr marL="227013" indent="0">
            <a:buNone/>
          </a:pPr>
          <a:r>
            <a:rPr lang="en-US" sz="2400" dirty="0"/>
            <a:t>Allocate funding sources to service categories by percentage </a:t>
          </a:r>
        </a:p>
      </dgm:t>
    </dgm:pt>
    <dgm:pt modelId="{81AB6016-CBAB-46CC-853E-321E686966DD}" type="parTrans" cxnId="{06111169-897D-4885-83EA-928D2A7B7650}">
      <dgm:prSet/>
      <dgm:spPr/>
      <dgm:t>
        <a:bodyPr/>
        <a:lstStyle/>
        <a:p>
          <a:endParaRPr lang="en-US"/>
        </a:p>
      </dgm:t>
    </dgm:pt>
    <dgm:pt modelId="{1B8C56EE-0342-499F-8C7B-E08B3C97C5B5}" type="sibTrans" cxnId="{06111169-897D-4885-83EA-928D2A7B7650}">
      <dgm:prSet/>
      <dgm:spPr/>
      <dgm:t>
        <a:bodyPr/>
        <a:lstStyle/>
        <a:p>
          <a:endParaRPr lang="en-US"/>
        </a:p>
      </dgm:t>
    </dgm:pt>
    <dgm:pt modelId="{2604E51F-6DCA-4472-BCF1-7CDE81CC4C4B}">
      <dgm:prSet phldrT="[Text]" custT="1"/>
      <dgm:spPr/>
      <dgm:t>
        <a:bodyPr anchor="ctr"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000" dirty="0"/>
        </a:p>
      </dgm:t>
    </dgm:pt>
    <dgm:pt modelId="{AC6D5873-AE73-4036-8BD5-BAA925AF89BD}" type="parTrans" cxnId="{A5B09534-676E-4502-A8C5-B827BA192AA8}">
      <dgm:prSet/>
      <dgm:spPr/>
      <dgm:t>
        <a:bodyPr/>
        <a:lstStyle/>
        <a:p>
          <a:endParaRPr lang="en-US"/>
        </a:p>
      </dgm:t>
    </dgm:pt>
    <dgm:pt modelId="{CF7F46E7-4AA5-43F0-9C1F-019716CCF3FD}" type="sibTrans" cxnId="{A5B09534-676E-4502-A8C5-B827BA192AA8}">
      <dgm:prSet/>
      <dgm:spPr/>
      <dgm:t>
        <a:bodyPr/>
        <a:lstStyle/>
        <a:p>
          <a:endParaRPr lang="en-US"/>
        </a:p>
      </dgm:t>
    </dgm:pt>
    <dgm:pt modelId="{7F4ED81B-2095-4D09-86E6-86D1735300E2}" type="pres">
      <dgm:prSet presAssocID="{A8579986-FE62-4272-9B60-380566BA1A68}" presName="Name0" presStyleCnt="0">
        <dgm:presLayoutVars>
          <dgm:dir/>
          <dgm:animLvl val="lvl"/>
          <dgm:resizeHandles/>
        </dgm:presLayoutVars>
      </dgm:prSet>
      <dgm:spPr/>
    </dgm:pt>
    <dgm:pt modelId="{93BF5D1A-B216-4C01-9083-471568DE3121}" type="pres">
      <dgm:prSet presAssocID="{82A8726A-F2CA-4952-9CA4-B5C5ADB511CC}" presName="linNode" presStyleCnt="0"/>
      <dgm:spPr/>
    </dgm:pt>
    <dgm:pt modelId="{E17B9085-EE67-44BB-B696-BC236ED49FD1}" type="pres">
      <dgm:prSet presAssocID="{82A8726A-F2CA-4952-9CA4-B5C5ADB511CC}" presName="parentShp" presStyleLbl="node1" presStyleIdx="0" presStyleCnt="2">
        <dgm:presLayoutVars>
          <dgm:bulletEnabled val="1"/>
        </dgm:presLayoutVars>
      </dgm:prSet>
      <dgm:spPr/>
    </dgm:pt>
    <dgm:pt modelId="{5F2CA392-AED4-4972-A430-9A1499A2A017}" type="pres">
      <dgm:prSet presAssocID="{82A8726A-F2CA-4952-9CA4-B5C5ADB511CC}" presName="childShp" presStyleLbl="bgAccFollowNode1" presStyleIdx="0" presStyleCnt="2" custScaleX="190587">
        <dgm:presLayoutVars>
          <dgm:bulletEnabled val="1"/>
        </dgm:presLayoutVars>
      </dgm:prSet>
      <dgm:spPr/>
    </dgm:pt>
    <dgm:pt modelId="{08EFF668-0CF8-40DC-B149-57BC375B8AB2}" type="pres">
      <dgm:prSet presAssocID="{6C9D63E2-7435-4AFB-B7E4-F99C4C8D3642}" presName="spacing" presStyleCnt="0"/>
      <dgm:spPr/>
    </dgm:pt>
    <dgm:pt modelId="{AA5743FC-D1F6-480F-A710-5BED880117E8}" type="pres">
      <dgm:prSet presAssocID="{1709E687-DF5F-41BB-863C-D01C9BC887CB}" presName="linNode" presStyleCnt="0"/>
      <dgm:spPr/>
    </dgm:pt>
    <dgm:pt modelId="{EA43F10B-0892-4A07-9406-93BCE11A008F}" type="pres">
      <dgm:prSet presAssocID="{1709E687-DF5F-41BB-863C-D01C9BC887CB}" presName="parentShp" presStyleLbl="node1" presStyleIdx="1" presStyleCnt="2">
        <dgm:presLayoutVars>
          <dgm:bulletEnabled val="1"/>
        </dgm:presLayoutVars>
      </dgm:prSet>
      <dgm:spPr/>
    </dgm:pt>
    <dgm:pt modelId="{7E355B69-4487-4D86-8FCC-0EF9E0975A3D}" type="pres">
      <dgm:prSet presAssocID="{1709E687-DF5F-41BB-863C-D01C9BC887CB}" presName="childShp" presStyleLbl="bgAccFollowNode1" presStyleIdx="1" presStyleCnt="2" custScaleX="192419">
        <dgm:presLayoutVars>
          <dgm:bulletEnabled val="1"/>
        </dgm:presLayoutVars>
      </dgm:prSet>
      <dgm:spPr/>
    </dgm:pt>
  </dgm:ptLst>
  <dgm:cxnLst>
    <dgm:cxn modelId="{EAA30E1F-5ADD-4E8B-9945-D6FB210363FD}" type="presOf" srcId="{DDD92BAE-492E-4441-B460-95CAFE424C34}" destId="{7E355B69-4487-4D86-8FCC-0EF9E0975A3D}" srcOrd="0" destOrd="1" presId="urn:microsoft.com/office/officeart/2005/8/layout/vList6"/>
    <dgm:cxn modelId="{117E6223-C37B-4616-BD1C-5D21596C2BD8}" srcId="{A8579986-FE62-4272-9B60-380566BA1A68}" destId="{1709E687-DF5F-41BB-863C-D01C9BC887CB}" srcOrd="1" destOrd="0" parTransId="{DFD29F86-A922-4D50-B57F-2EE88136303C}" sibTransId="{2230185B-F5D5-4563-8ACA-B4D0B375F121}"/>
    <dgm:cxn modelId="{A5B09534-676E-4502-A8C5-B827BA192AA8}" srcId="{82A8726A-F2CA-4952-9CA4-B5C5ADB511CC}" destId="{2604E51F-6DCA-4472-BCF1-7CDE81CC4C4B}" srcOrd="0" destOrd="0" parTransId="{AC6D5873-AE73-4036-8BD5-BAA925AF89BD}" sibTransId="{CF7F46E7-4AA5-43F0-9C1F-019716CCF3FD}"/>
    <dgm:cxn modelId="{A3B20437-BD5F-4A03-8220-87F407EC3F3D}" type="presOf" srcId="{1709E687-DF5F-41BB-863C-D01C9BC887CB}" destId="{EA43F10B-0892-4A07-9406-93BCE11A008F}" srcOrd="0" destOrd="0" presId="urn:microsoft.com/office/officeart/2005/8/layout/vList6"/>
    <dgm:cxn modelId="{8D63A437-BD9D-4880-9447-B11668676AF5}" srcId="{A8579986-FE62-4272-9B60-380566BA1A68}" destId="{82A8726A-F2CA-4952-9CA4-B5C5ADB511CC}" srcOrd="0" destOrd="0" parTransId="{1F64956D-80D3-4B7C-837E-216EC43E6849}" sibTransId="{6C9D63E2-7435-4AFB-B7E4-F99C4C8D3642}"/>
    <dgm:cxn modelId="{06111169-897D-4885-83EA-928D2A7B7650}" srcId="{1709E687-DF5F-41BB-863C-D01C9BC887CB}" destId="{DDD92BAE-492E-4441-B460-95CAFE424C34}" srcOrd="1" destOrd="0" parTransId="{81AB6016-CBAB-46CC-853E-321E686966DD}" sibTransId="{1B8C56EE-0342-499F-8C7B-E08B3C97C5B5}"/>
    <dgm:cxn modelId="{53AE3553-126D-4A87-B94D-0940799B7887}" type="presOf" srcId="{9C6478A2-57BB-437D-B88B-770590C7B717}" destId="{5F2CA392-AED4-4972-A430-9A1499A2A017}" srcOrd="0" destOrd="1" presId="urn:microsoft.com/office/officeart/2005/8/layout/vList6"/>
    <dgm:cxn modelId="{13341377-B285-44C3-9451-3E1738B4F85F}" type="presOf" srcId="{A8579986-FE62-4272-9B60-380566BA1A68}" destId="{7F4ED81B-2095-4D09-86E6-86D1735300E2}" srcOrd="0" destOrd="0" presId="urn:microsoft.com/office/officeart/2005/8/layout/vList6"/>
    <dgm:cxn modelId="{F4051059-6185-4ED7-B845-E9D13DE2CCE7}" srcId="{82A8726A-F2CA-4952-9CA4-B5C5ADB511CC}" destId="{9C6478A2-57BB-437D-B88B-770590C7B717}" srcOrd="1" destOrd="0" parTransId="{1269FC3B-6876-4EE9-AEA2-DBB524293E94}" sibTransId="{CFB13A81-246A-4ECF-9BBB-34F54BD13D89}"/>
    <dgm:cxn modelId="{023F8789-1AD5-4615-89F3-A06831B1815A}" srcId="{1709E687-DF5F-41BB-863C-D01C9BC887CB}" destId="{637756E9-915E-4A2D-A0AC-E9AEB22D2450}" srcOrd="0" destOrd="0" parTransId="{BFC506B3-E9CD-45F1-9D60-E6BFF8201C47}" sibTransId="{BB983132-80CB-420E-A9F6-640E0882DC80}"/>
    <dgm:cxn modelId="{7357E39C-CF63-4277-9206-52C9B3D0F246}" type="presOf" srcId="{2604E51F-6DCA-4472-BCF1-7CDE81CC4C4B}" destId="{5F2CA392-AED4-4972-A430-9A1499A2A017}" srcOrd="0" destOrd="0" presId="urn:microsoft.com/office/officeart/2005/8/layout/vList6"/>
    <dgm:cxn modelId="{0C9DCBFA-CD69-4A41-A2C0-46EDA4BB678D}" type="presOf" srcId="{82A8726A-F2CA-4952-9CA4-B5C5ADB511CC}" destId="{E17B9085-EE67-44BB-B696-BC236ED49FD1}" srcOrd="0" destOrd="0" presId="urn:microsoft.com/office/officeart/2005/8/layout/vList6"/>
    <dgm:cxn modelId="{EF3841FF-8719-435B-AED8-96CD30485307}" type="presOf" srcId="{637756E9-915E-4A2D-A0AC-E9AEB22D2450}" destId="{7E355B69-4487-4D86-8FCC-0EF9E0975A3D}" srcOrd="0" destOrd="0" presId="urn:microsoft.com/office/officeart/2005/8/layout/vList6"/>
    <dgm:cxn modelId="{D8008890-7029-445A-983B-A50FE80DDA98}" type="presParOf" srcId="{7F4ED81B-2095-4D09-86E6-86D1735300E2}" destId="{93BF5D1A-B216-4C01-9083-471568DE3121}" srcOrd="0" destOrd="0" presId="urn:microsoft.com/office/officeart/2005/8/layout/vList6"/>
    <dgm:cxn modelId="{BD958689-EB4F-4714-BFCD-921B5EBB4EC4}" type="presParOf" srcId="{93BF5D1A-B216-4C01-9083-471568DE3121}" destId="{E17B9085-EE67-44BB-B696-BC236ED49FD1}" srcOrd="0" destOrd="0" presId="urn:microsoft.com/office/officeart/2005/8/layout/vList6"/>
    <dgm:cxn modelId="{3A4C6C29-8946-4BE7-A899-CA2640939544}" type="presParOf" srcId="{93BF5D1A-B216-4C01-9083-471568DE3121}" destId="{5F2CA392-AED4-4972-A430-9A1499A2A017}" srcOrd="1" destOrd="0" presId="urn:microsoft.com/office/officeart/2005/8/layout/vList6"/>
    <dgm:cxn modelId="{C5A684F8-9930-488E-9E18-CE1C005AE9F9}" type="presParOf" srcId="{7F4ED81B-2095-4D09-86E6-86D1735300E2}" destId="{08EFF668-0CF8-40DC-B149-57BC375B8AB2}" srcOrd="1" destOrd="0" presId="urn:microsoft.com/office/officeart/2005/8/layout/vList6"/>
    <dgm:cxn modelId="{168B10F8-D08E-4FCD-9237-E9495C56B151}" type="presParOf" srcId="{7F4ED81B-2095-4D09-86E6-86D1735300E2}" destId="{AA5743FC-D1F6-480F-A710-5BED880117E8}" srcOrd="2" destOrd="0" presId="urn:microsoft.com/office/officeart/2005/8/layout/vList6"/>
    <dgm:cxn modelId="{215A411C-E960-4469-82A0-D0FADB29F3FD}" type="presParOf" srcId="{AA5743FC-D1F6-480F-A710-5BED880117E8}" destId="{EA43F10B-0892-4A07-9406-93BCE11A008F}" srcOrd="0" destOrd="0" presId="urn:microsoft.com/office/officeart/2005/8/layout/vList6"/>
    <dgm:cxn modelId="{9FB89597-A2DA-45BB-BD50-13D95AEF581C}" type="presParOf" srcId="{AA5743FC-D1F6-480F-A710-5BED880117E8}" destId="{7E355B69-4487-4D86-8FCC-0EF9E0975A3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579986-FE62-4272-9B60-380566BA1A68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2A8726A-F2CA-4952-9CA4-B5C5ADB511CC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4400" b="1" dirty="0"/>
            <a:t>7</a:t>
          </a:r>
        </a:p>
      </dgm:t>
    </dgm:pt>
    <dgm:pt modelId="{1F64956D-80D3-4B7C-837E-216EC43E6849}" type="parTrans" cxnId="{8D63A437-BD9D-4880-9447-B11668676AF5}">
      <dgm:prSet/>
      <dgm:spPr/>
      <dgm:t>
        <a:bodyPr/>
        <a:lstStyle/>
        <a:p>
          <a:endParaRPr lang="en-US"/>
        </a:p>
      </dgm:t>
    </dgm:pt>
    <dgm:pt modelId="{6C9D63E2-7435-4AFB-B7E4-F99C4C8D3642}" type="sibTrans" cxnId="{8D63A437-BD9D-4880-9447-B11668676AF5}">
      <dgm:prSet/>
      <dgm:spPr/>
      <dgm:t>
        <a:bodyPr/>
        <a:lstStyle/>
        <a:p>
          <a:endParaRPr lang="en-US"/>
        </a:p>
      </dgm:t>
    </dgm:pt>
    <dgm:pt modelId="{9C6478A2-57BB-437D-B88B-770590C7B717}">
      <dgm:prSet phldrT="[Text]" custT="1"/>
      <dgm:spPr/>
      <dgm:t>
        <a:bodyPr anchor="ctr"/>
        <a:lstStyle/>
        <a:p>
          <a:pPr marL="227013" marR="0" lvl="0" indent="0" defTabSz="914400" eaLnBrk="1" fontAlgn="auto" latinLnBrk="0" hangingPunct="1">
            <a:lnSpc>
              <a:spcPct val="100000"/>
            </a:lnSpc>
            <a:spcBef>
              <a:spcPts val="120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sz="2400" dirty="0"/>
            <a:t>Reallocation of funds across service categories, as needed</a:t>
          </a:r>
        </a:p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800" dirty="0"/>
        </a:p>
      </dgm:t>
    </dgm:pt>
    <dgm:pt modelId="{1269FC3B-6876-4EE9-AEA2-DBB524293E94}" type="parTrans" cxnId="{F4051059-6185-4ED7-B845-E9D13DE2CCE7}">
      <dgm:prSet/>
      <dgm:spPr/>
      <dgm:t>
        <a:bodyPr/>
        <a:lstStyle/>
        <a:p>
          <a:endParaRPr lang="en-US"/>
        </a:p>
      </dgm:t>
    </dgm:pt>
    <dgm:pt modelId="{CFB13A81-246A-4ECF-9BBB-34F54BD13D89}" type="sibTrans" cxnId="{F4051059-6185-4ED7-B845-E9D13DE2CCE7}">
      <dgm:prSet/>
      <dgm:spPr/>
      <dgm:t>
        <a:bodyPr/>
        <a:lstStyle/>
        <a:p>
          <a:endParaRPr lang="en-US"/>
        </a:p>
      </dgm:t>
    </dgm:pt>
    <dgm:pt modelId="{2604E51F-6DCA-4472-BCF1-7CDE81CC4C4B}">
      <dgm:prSet phldrT="[Text]" custT="1"/>
      <dgm:spPr/>
      <dgm:t>
        <a:bodyPr anchor="ctr"/>
        <a:lstStyle/>
        <a:p>
          <a:pPr marL="228600" lvl="1" indent="0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000" dirty="0"/>
        </a:p>
      </dgm:t>
    </dgm:pt>
    <dgm:pt modelId="{AC6D5873-AE73-4036-8BD5-BAA925AF89BD}" type="parTrans" cxnId="{A5B09534-676E-4502-A8C5-B827BA192AA8}">
      <dgm:prSet/>
      <dgm:spPr/>
      <dgm:t>
        <a:bodyPr/>
        <a:lstStyle/>
        <a:p>
          <a:endParaRPr lang="en-US"/>
        </a:p>
      </dgm:t>
    </dgm:pt>
    <dgm:pt modelId="{CF7F46E7-4AA5-43F0-9C1F-019716CCF3FD}" type="sibTrans" cxnId="{A5B09534-676E-4502-A8C5-B827BA192AA8}">
      <dgm:prSet/>
      <dgm:spPr/>
      <dgm:t>
        <a:bodyPr/>
        <a:lstStyle/>
        <a:p>
          <a:endParaRPr lang="en-US"/>
        </a:p>
      </dgm:t>
    </dgm:pt>
    <dgm:pt modelId="{7F4ED81B-2095-4D09-86E6-86D1735300E2}" type="pres">
      <dgm:prSet presAssocID="{A8579986-FE62-4272-9B60-380566BA1A68}" presName="Name0" presStyleCnt="0">
        <dgm:presLayoutVars>
          <dgm:dir/>
          <dgm:animLvl val="lvl"/>
          <dgm:resizeHandles/>
        </dgm:presLayoutVars>
      </dgm:prSet>
      <dgm:spPr/>
    </dgm:pt>
    <dgm:pt modelId="{93BF5D1A-B216-4C01-9083-471568DE3121}" type="pres">
      <dgm:prSet presAssocID="{82A8726A-F2CA-4952-9CA4-B5C5ADB511CC}" presName="linNode" presStyleCnt="0"/>
      <dgm:spPr/>
    </dgm:pt>
    <dgm:pt modelId="{E17B9085-EE67-44BB-B696-BC236ED49FD1}" type="pres">
      <dgm:prSet presAssocID="{82A8726A-F2CA-4952-9CA4-B5C5ADB511CC}" presName="parentShp" presStyleLbl="node1" presStyleIdx="0" presStyleCnt="1">
        <dgm:presLayoutVars>
          <dgm:bulletEnabled val="1"/>
        </dgm:presLayoutVars>
      </dgm:prSet>
      <dgm:spPr/>
    </dgm:pt>
    <dgm:pt modelId="{5F2CA392-AED4-4972-A430-9A1499A2A017}" type="pres">
      <dgm:prSet presAssocID="{82A8726A-F2CA-4952-9CA4-B5C5ADB511CC}" presName="childShp" presStyleLbl="bgAccFollowNode1" presStyleIdx="0" presStyleCnt="1" custScaleX="190587">
        <dgm:presLayoutVars>
          <dgm:bulletEnabled val="1"/>
        </dgm:presLayoutVars>
      </dgm:prSet>
      <dgm:spPr/>
    </dgm:pt>
  </dgm:ptLst>
  <dgm:cxnLst>
    <dgm:cxn modelId="{A5B09534-676E-4502-A8C5-B827BA192AA8}" srcId="{82A8726A-F2CA-4952-9CA4-B5C5ADB511CC}" destId="{2604E51F-6DCA-4472-BCF1-7CDE81CC4C4B}" srcOrd="0" destOrd="0" parTransId="{AC6D5873-AE73-4036-8BD5-BAA925AF89BD}" sibTransId="{CF7F46E7-4AA5-43F0-9C1F-019716CCF3FD}"/>
    <dgm:cxn modelId="{8D63A437-BD9D-4880-9447-B11668676AF5}" srcId="{A8579986-FE62-4272-9B60-380566BA1A68}" destId="{82A8726A-F2CA-4952-9CA4-B5C5ADB511CC}" srcOrd="0" destOrd="0" parTransId="{1F64956D-80D3-4B7C-837E-216EC43E6849}" sibTransId="{6C9D63E2-7435-4AFB-B7E4-F99C4C8D3642}"/>
    <dgm:cxn modelId="{53AE3553-126D-4A87-B94D-0940799B7887}" type="presOf" srcId="{9C6478A2-57BB-437D-B88B-770590C7B717}" destId="{5F2CA392-AED4-4972-A430-9A1499A2A017}" srcOrd="0" destOrd="1" presId="urn:microsoft.com/office/officeart/2005/8/layout/vList6"/>
    <dgm:cxn modelId="{13341377-B285-44C3-9451-3E1738B4F85F}" type="presOf" srcId="{A8579986-FE62-4272-9B60-380566BA1A68}" destId="{7F4ED81B-2095-4D09-86E6-86D1735300E2}" srcOrd="0" destOrd="0" presId="urn:microsoft.com/office/officeart/2005/8/layout/vList6"/>
    <dgm:cxn modelId="{F4051059-6185-4ED7-B845-E9D13DE2CCE7}" srcId="{82A8726A-F2CA-4952-9CA4-B5C5ADB511CC}" destId="{9C6478A2-57BB-437D-B88B-770590C7B717}" srcOrd="1" destOrd="0" parTransId="{1269FC3B-6876-4EE9-AEA2-DBB524293E94}" sibTransId="{CFB13A81-246A-4ECF-9BBB-34F54BD13D89}"/>
    <dgm:cxn modelId="{7357E39C-CF63-4277-9206-52C9B3D0F246}" type="presOf" srcId="{2604E51F-6DCA-4472-BCF1-7CDE81CC4C4B}" destId="{5F2CA392-AED4-4972-A430-9A1499A2A017}" srcOrd="0" destOrd="0" presId="urn:microsoft.com/office/officeart/2005/8/layout/vList6"/>
    <dgm:cxn modelId="{0C9DCBFA-CD69-4A41-A2C0-46EDA4BB678D}" type="presOf" srcId="{82A8726A-F2CA-4952-9CA4-B5C5ADB511CC}" destId="{E17B9085-EE67-44BB-B696-BC236ED49FD1}" srcOrd="0" destOrd="0" presId="urn:microsoft.com/office/officeart/2005/8/layout/vList6"/>
    <dgm:cxn modelId="{D8008890-7029-445A-983B-A50FE80DDA98}" type="presParOf" srcId="{7F4ED81B-2095-4D09-86E6-86D1735300E2}" destId="{93BF5D1A-B216-4C01-9083-471568DE3121}" srcOrd="0" destOrd="0" presId="urn:microsoft.com/office/officeart/2005/8/layout/vList6"/>
    <dgm:cxn modelId="{BD958689-EB4F-4714-BFCD-921B5EBB4EC4}" type="presParOf" srcId="{93BF5D1A-B216-4C01-9083-471568DE3121}" destId="{E17B9085-EE67-44BB-B696-BC236ED49FD1}" srcOrd="0" destOrd="0" presId="urn:microsoft.com/office/officeart/2005/8/layout/vList6"/>
    <dgm:cxn modelId="{3A4C6C29-8946-4BE7-A899-CA2640939544}" type="presParOf" srcId="{93BF5D1A-B216-4C01-9083-471568DE3121}" destId="{5F2CA392-AED4-4972-A430-9A1499A2A017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738438-0FB7-42CD-8050-E4515EFCE312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A19017B-A6FC-4DC5-A959-21CD8829DC66}">
      <dgm:prSet custT="1"/>
      <dgm:spPr>
        <a:solidFill>
          <a:schemeClr val="accent2"/>
        </a:solidFill>
        <a:ln>
          <a:solidFill>
            <a:schemeClr val="accent2"/>
          </a:solidFill>
        </a:ln>
      </dgm:spPr>
      <dgm:t>
        <a:bodyPr/>
        <a:lstStyle/>
        <a:p>
          <a:r>
            <a:rPr lang="en-US" sz="3600" dirty="0"/>
            <a:t>Learn about the joint responsibility shared by planning councils and the recipient to develop service standards for service categories ranked during the PSRA process.</a:t>
          </a:r>
          <a:br>
            <a:rPr lang="en-US" sz="3200" dirty="0"/>
          </a:br>
          <a:r>
            <a:rPr lang="en-US" sz="3200" dirty="0"/>
            <a:t> </a:t>
          </a:r>
        </a:p>
      </dgm:t>
    </dgm:pt>
    <dgm:pt modelId="{8B741A8B-F8CC-4071-BDDC-027B7D2E886B}" type="parTrans" cxnId="{D6CBD52C-C7BE-451B-B5A1-9CDE63FB77E0}">
      <dgm:prSet/>
      <dgm:spPr/>
      <dgm:t>
        <a:bodyPr/>
        <a:lstStyle/>
        <a:p>
          <a:endParaRPr lang="en-US"/>
        </a:p>
      </dgm:t>
    </dgm:pt>
    <dgm:pt modelId="{CC376D19-B0D4-4F5D-99F3-93B761E061D5}" type="sibTrans" cxnId="{D6CBD52C-C7BE-451B-B5A1-9CDE63FB77E0}">
      <dgm:prSet/>
      <dgm:spPr/>
      <dgm:t>
        <a:bodyPr/>
        <a:lstStyle/>
        <a:p>
          <a:endParaRPr lang="en-US"/>
        </a:p>
      </dgm:t>
    </dgm:pt>
    <dgm:pt modelId="{B2A3DFEE-C2EC-44FA-AA9B-15C60FC4AD04}" type="pres">
      <dgm:prSet presAssocID="{CD738438-0FB7-42CD-8050-E4515EFCE312}" presName="diagram" presStyleCnt="0">
        <dgm:presLayoutVars>
          <dgm:dir/>
          <dgm:resizeHandles val="exact"/>
        </dgm:presLayoutVars>
      </dgm:prSet>
      <dgm:spPr/>
    </dgm:pt>
    <dgm:pt modelId="{FCD3A84F-663D-4A34-B243-91277D507C4B}" type="pres">
      <dgm:prSet presAssocID="{6A19017B-A6FC-4DC5-A959-21CD8829DC66}" presName="node" presStyleLbl="node1" presStyleIdx="0" presStyleCnt="1" custLinFactNeighborY="-21230">
        <dgm:presLayoutVars>
          <dgm:bulletEnabled val="1"/>
        </dgm:presLayoutVars>
      </dgm:prSet>
      <dgm:spPr/>
    </dgm:pt>
  </dgm:ptLst>
  <dgm:cxnLst>
    <dgm:cxn modelId="{D6CBD52C-C7BE-451B-B5A1-9CDE63FB77E0}" srcId="{CD738438-0FB7-42CD-8050-E4515EFCE312}" destId="{6A19017B-A6FC-4DC5-A959-21CD8829DC66}" srcOrd="0" destOrd="0" parTransId="{8B741A8B-F8CC-4071-BDDC-027B7D2E886B}" sibTransId="{CC376D19-B0D4-4F5D-99F3-93B761E061D5}"/>
    <dgm:cxn modelId="{C5E80E3C-4F50-4CB6-A6BA-A7E5776967A8}" type="presOf" srcId="{CD738438-0FB7-42CD-8050-E4515EFCE312}" destId="{B2A3DFEE-C2EC-44FA-AA9B-15C60FC4AD04}" srcOrd="0" destOrd="0" presId="urn:microsoft.com/office/officeart/2005/8/layout/default"/>
    <dgm:cxn modelId="{7105DDEF-45C6-49BB-BBDF-7A5C2832BD79}" type="presOf" srcId="{6A19017B-A6FC-4DC5-A959-21CD8829DC66}" destId="{FCD3A84F-663D-4A34-B243-91277D507C4B}" srcOrd="0" destOrd="0" presId="urn:microsoft.com/office/officeart/2005/8/layout/default"/>
    <dgm:cxn modelId="{C3D13368-C37B-46C0-A6A0-786A8CE3A551}" type="presParOf" srcId="{B2A3DFEE-C2EC-44FA-AA9B-15C60FC4AD04}" destId="{FCD3A84F-663D-4A34-B243-91277D507C4B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AF92383-E2EB-4987-85C0-8E3C06B7398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BD021A-5D64-4601-A9DC-C836CCC0B986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SBP Review </a:t>
          </a:r>
        </a:p>
      </dgm:t>
    </dgm:pt>
    <dgm:pt modelId="{B3998FCE-45B0-430F-A457-0359BF7C97F4}" type="parTrans" cxnId="{ABC5F3C5-0B73-413E-8F3A-D1FD94D7D24B}">
      <dgm:prSet/>
      <dgm:spPr/>
      <dgm:t>
        <a:bodyPr/>
        <a:lstStyle/>
        <a:p>
          <a:endParaRPr lang="en-US"/>
        </a:p>
      </dgm:t>
    </dgm:pt>
    <dgm:pt modelId="{9FA51770-D891-49A5-9869-53B99C009B20}" type="sibTrans" cxnId="{ABC5F3C5-0B73-413E-8F3A-D1FD94D7D24B}">
      <dgm:prSet/>
      <dgm:spPr/>
      <dgm:t>
        <a:bodyPr/>
        <a:lstStyle/>
        <a:p>
          <a:endParaRPr lang="en-US"/>
        </a:p>
      </dgm:t>
    </dgm:pt>
    <dgm:pt modelId="{2138603B-5306-40CD-8B1E-D10F25C3C9D8}">
      <dgm:prSet phldrT="[Text]" custT="1"/>
      <dgm:spPr/>
      <dgm:t>
        <a:bodyPr/>
        <a:lstStyle/>
        <a:p>
          <a:r>
            <a:rPr lang="en-US" sz="1600" dirty="0"/>
            <a:t>SBP develops review schedule based on service rankings, DHSP RFP schedule, or in response to environmental or continuum of care changes</a:t>
          </a:r>
        </a:p>
      </dgm:t>
    </dgm:pt>
    <dgm:pt modelId="{5205690D-9A14-47D5-8068-3029218BD43D}" type="parTrans" cxnId="{894231D3-E9BF-42BE-99C3-8E74FBFBBA13}">
      <dgm:prSet/>
      <dgm:spPr/>
      <dgm:t>
        <a:bodyPr/>
        <a:lstStyle/>
        <a:p>
          <a:endParaRPr lang="en-US"/>
        </a:p>
      </dgm:t>
    </dgm:pt>
    <dgm:pt modelId="{C49DD34F-ED06-4112-96FD-5D19FBA27576}" type="sibTrans" cxnId="{894231D3-E9BF-42BE-99C3-8E74FBFBBA13}">
      <dgm:prSet/>
      <dgm:spPr/>
      <dgm:t>
        <a:bodyPr/>
        <a:lstStyle/>
        <a:p>
          <a:endParaRPr lang="en-US"/>
        </a:p>
      </dgm:t>
    </dgm:pt>
    <dgm:pt modelId="{9216467B-4D68-41B3-B7CF-2946F41EF2DA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COH Review</a:t>
          </a:r>
        </a:p>
      </dgm:t>
    </dgm:pt>
    <dgm:pt modelId="{B48C5CE1-9E31-4F8E-BA0A-F8AE013B2B87}" type="parTrans" cxnId="{298AFE87-77FB-4CFC-A0E0-506193136B48}">
      <dgm:prSet/>
      <dgm:spPr/>
      <dgm:t>
        <a:bodyPr/>
        <a:lstStyle/>
        <a:p>
          <a:endParaRPr lang="en-US"/>
        </a:p>
      </dgm:t>
    </dgm:pt>
    <dgm:pt modelId="{1FF051E7-4BB9-4021-A7AB-6DD189E64CFE}" type="sibTrans" cxnId="{298AFE87-77FB-4CFC-A0E0-506193136B48}">
      <dgm:prSet/>
      <dgm:spPr/>
      <dgm:t>
        <a:bodyPr/>
        <a:lstStyle/>
        <a:p>
          <a:endParaRPr lang="en-US"/>
        </a:p>
      </dgm:t>
    </dgm:pt>
    <dgm:pt modelId="{11E6913B-5FEA-44E6-9F91-83AE9867395E}">
      <dgm:prSet phldrT="[Text]" custT="1"/>
      <dgm:spPr/>
      <dgm:t>
        <a:bodyPr/>
        <a:lstStyle/>
        <a:p>
          <a:r>
            <a:rPr lang="en-US" sz="1600" dirty="0"/>
            <a:t>Commission on HIV reviews the revised/updated service standards and holds vote to approve. Once approved, the service standards are sent to DHSP  </a:t>
          </a:r>
        </a:p>
      </dgm:t>
    </dgm:pt>
    <dgm:pt modelId="{A40854CC-3E4E-44BA-91D3-8B88C8045440}" type="parTrans" cxnId="{2F05ADAC-7DAB-4387-B0F5-7AB340FBCF24}">
      <dgm:prSet/>
      <dgm:spPr/>
      <dgm:t>
        <a:bodyPr/>
        <a:lstStyle/>
        <a:p>
          <a:endParaRPr lang="en-US"/>
        </a:p>
      </dgm:t>
    </dgm:pt>
    <dgm:pt modelId="{13293157-4ADD-421E-9766-EEFE8CE223D1}" type="sibTrans" cxnId="{2F05ADAC-7DAB-4387-B0F5-7AB340FBCF24}">
      <dgm:prSet/>
      <dgm:spPr/>
      <dgm:t>
        <a:bodyPr/>
        <a:lstStyle/>
        <a:p>
          <a:endParaRPr lang="en-US"/>
        </a:p>
      </dgm:t>
    </dgm:pt>
    <dgm:pt modelId="{17A9CF26-1C1C-46BA-8AF3-728028AFDE7F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 Dissemination</a:t>
          </a:r>
        </a:p>
      </dgm:t>
    </dgm:pt>
    <dgm:pt modelId="{014C1CA8-AF25-4E39-B948-D9D188BD03E0}" type="parTrans" cxnId="{D94F80AF-8E14-4E70-9D3A-3C1A6BA8F469}">
      <dgm:prSet/>
      <dgm:spPr/>
      <dgm:t>
        <a:bodyPr/>
        <a:lstStyle/>
        <a:p>
          <a:endParaRPr lang="en-US"/>
        </a:p>
      </dgm:t>
    </dgm:pt>
    <dgm:pt modelId="{AA61FEAE-F9CD-4F58-B791-C792BDA3BAB1}" type="sibTrans" cxnId="{D94F80AF-8E14-4E70-9D3A-3C1A6BA8F469}">
      <dgm:prSet/>
      <dgm:spPr/>
      <dgm:t>
        <a:bodyPr/>
        <a:lstStyle/>
        <a:p>
          <a:endParaRPr lang="en-US"/>
        </a:p>
      </dgm:t>
    </dgm:pt>
    <dgm:pt modelId="{8E9608AF-0351-4D28-83D9-61AAFD6E33DA}">
      <dgm:prSet phldrT="[Text]" custT="1"/>
      <dgm:spPr/>
      <dgm:t>
        <a:bodyPr/>
        <a:lstStyle/>
        <a:p>
          <a:r>
            <a:rPr lang="en-US" sz="1600" dirty="0"/>
            <a:t>Service standards are posted on the COH website for public viewing and to encourage use by Non-Ryan White providers</a:t>
          </a:r>
        </a:p>
      </dgm:t>
    </dgm:pt>
    <dgm:pt modelId="{8EF7CF6B-D201-4837-BE15-CE85333D1FEC}" type="parTrans" cxnId="{50CB5015-7A0C-4F32-8254-FBE8BE70ADAB}">
      <dgm:prSet/>
      <dgm:spPr/>
      <dgm:t>
        <a:bodyPr/>
        <a:lstStyle/>
        <a:p>
          <a:endParaRPr lang="en-US"/>
        </a:p>
      </dgm:t>
    </dgm:pt>
    <dgm:pt modelId="{370B10EE-91EA-4DD3-8C49-6D703A8100AA}" type="sibTrans" cxnId="{50CB5015-7A0C-4F32-8254-FBE8BE70ADAB}">
      <dgm:prSet/>
      <dgm:spPr/>
      <dgm:t>
        <a:bodyPr/>
        <a:lstStyle/>
        <a:p>
          <a:endParaRPr lang="en-US"/>
        </a:p>
      </dgm:t>
    </dgm:pt>
    <dgm:pt modelId="{048CD7DE-F53C-43BE-A4DE-0952E06DCE7F}">
      <dgm:prSet phldrT="[Text]" custT="1"/>
      <dgm:spPr/>
      <dgm:t>
        <a:bodyPr/>
        <a:lstStyle/>
        <a:p>
          <a:r>
            <a:rPr lang="en-US" sz="1600" dirty="0"/>
            <a:t> SBP conducts review/revision of service standards which includes input from consumers, experts, and service providers</a:t>
          </a:r>
        </a:p>
      </dgm:t>
    </dgm:pt>
    <dgm:pt modelId="{1857D9B2-9A10-4237-8805-BCA8DFE34F39}" type="parTrans" cxnId="{8CD5C382-B6DA-422A-99E0-1C4E7854CB64}">
      <dgm:prSet/>
      <dgm:spPr/>
      <dgm:t>
        <a:bodyPr/>
        <a:lstStyle/>
        <a:p>
          <a:endParaRPr lang="en-US"/>
        </a:p>
      </dgm:t>
    </dgm:pt>
    <dgm:pt modelId="{B88D210D-597A-4CA0-978A-DE43F8088FA1}" type="sibTrans" cxnId="{8CD5C382-B6DA-422A-99E0-1C4E7854CB64}">
      <dgm:prSet/>
      <dgm:spPr/>
      <dgm:t>
        <a:bodyPr/>
        <a:lstStyle/>
        <a:p>
          <a:endParaRPr lang="en-US"/>
        </a:p>
      </dgm:t>
    </dgm:pt>
    <dgm:pt modelId="{4637161E-5384-4CB0-A860-481EBA01E298}">
      <dgm:prSet phldrT="[Text]" custT="1"/>
      <dgm:spPr/>
      <dgm:t>
        <a:bodyPr/>
        <a:lstStyle/>
        <a:p>
          <a:r>
            <a:rPr lang="en-US" sz="1600" dirty="0"/>
            <a:t>DHSP uses service standards in RFP’s, contracts, and for monitoring/quality assurance. DHSP provides feedback to COH on provider implementation </a:t>
          </a:r>
        </a:p>
      </dgm:t>
    </dgm:pt>
    <dgm:pt modelId="{41B24339-FBFB-481B-A974-3229043F3079}" type="parTrans" cxnId="{BE740676-E948-456C-8580-A5213ED2CCA7}">
      <dgm:prSet/>
      <dgm:spPr/>
      <dgm:t>
        <a:bodyPr/>
        <a:lstStyle/>
        <a:p>
          <a:endParaRPr lang="en-US"/>
        </a:p>
      </dgm:t>
    </dgm:pt>
    <dgm:pt modelId="{C33A2A00-A473-40C4-BFD6-3BB6CCA8C5F3}" type="sibTrans" cxnId="{BE740676-E948-456C-8580-A5213ED2CCA7}">
      <dgm:prSet/>
      <dgm:spPr/>
      <dgm:t>
        <a:bodyPr/>
        <a:lstStyle/>
        <a:p>
          <a:endParaRPr lang="en-US"/>
        </a:p>
      </dgm:t>
    </dgm:pt>
    <dgm:pt modelId="{513181DF-14D1-4146-AE2C-B3543AA9C33A}">
      <dgm:prSet phldrT="[Text]" custT="1"/>
      <dgm:spPr/>
      <dgm:t>
        <a:bodyPr/>
        <a:lstStyle/>
        <a:p>
          <a:r>
            <a:rPr lang="en-US" sz="1600" dirty="0"/>
            <a:t>SBP posts the revised/updated service standards for a public comment period </a:t>
          </a:r>
        </a:p>
      </dgm:t>
    </dgm:pt>
    <dgm:pt modelId="{8A5FB5E2-B74F-4C04-A7FB-39203F9A612A}" type="parTrans" cxnId="{ECF5AE51-5D84-43AF-B978-60B6CD0F508C}">
      <dgm:prSet/>
      <dgm:spPr/>
      <dgm:t>
        <a:bodyPr/>
        <a:lstStyle/>
        <a:p>
          <a:endParaRPr lang="en-US"/>
        </a:p>
      </dgm:t>
    </dgm:pt>
    <dgm:pt modelId="{7B12041E-F99A-40D1-97AD-B05D923774CE}" type="sibTrans" cxnId="{ECF5AE51-5D84-43AF-B978-60B6CD0F508C}">
      <dgm:prSet/>
      <dgm:spPr/>
      <dgm:t>
        <a:bodyPr/>
        <a:lstStyle/>
        <a:p>
          <a:endParaRPr lang="en-US"/>
        </a:p>
      </dgm:t>
    </dgm:pt>
    <dgm:pt modelId="{221BDDCF-8062-4DC1-A256-F29BC00752D6}">
      <dgm:prSet phldrT="[Text]" custT="1"/>
      <dgm:spPr/>
      <dgm:t>
        <a:bodyPr/>
        <a:lstStyle/>
        <a:p>
          <a:r>
            <a:rPr lang="en-US" sz="1600" dirty="0"/>
            <a:t>Revisions to service standards occur at least every 3 years or as needed</a:t>
          </a:r>
        </a:p>
      </dgm:t>
    </dgm:pt>
    <dgm:pt modelId="{2E425ADD-F1AD-4668-AC90-E0702A7BA272}" type="parTrans" cxnId="{6BC6DBDA-505D-4EEE-A77B-146EB4B3F006}">
      <dgm:prSet/>
      <dgm:spPr/>
      <dgm:t>
        <a:bodyPr/>
        <a:lstStyle/>
        <a:p>
          <a:endParaRPr lang="en-US"/>
        </a:p>
      </dgm:t>
    </dgm:pt>
    <dgm:pt modelId="{0BAE1757-D6D1-48CF-B9BA-8A82BE25B501}" type="sibTrans" cxnId="{6BC6DBDA-505D-4EEE-A77B-146EB4B3F006}">
      <dgm:prSet/>
      <dgm:spPr/>
      <dgm:t>
        <a:bodyPr/>
        <a:lstStyle/>
        <a:p>
          <a:endParaRPr lang="en-US"/>
        </a:p>
      </dgm:t>
    </dgm:pt>
    <dgm:pt modelId="{C71351AB-0572-467B-9D64-A646EF45F1DC}" type="pres">
      <dgm:prSet presAssocID="{BAF92383-E2EB-4987-85C0-8E3C06B73982}" presName="linearFlow" presStyleCnt="0">
        <dgm:presLayoutVars>
          <dgm:dir/>
          <dgm:animLvl val="lvl"/>
          <dgm:resizeHandles val="exact"/>
        </dgm:presLayoutVars>
      </dgm:prSet>
      <dgm:spPr/>
    </dgm:pt>
    <dgm:pt modelId="{47CFAD7E-D37F-43AE-85F5-9641D024B3A7}" type="pres">
      <dgm:prSet presAssocID="{0DBD021A-5D64-4601-A9DC-C836CCC0B986}" presName="composite" presStyleCnt="0"/>
      <dgm:spPr/>
    </dgm:pt>
    <dgm:pt modelId="{8CAF073F-7B2E-4DE8-A149-A5C24330ABB7}" type="pres">
      <dgm:prSet presAssocID="{0DBD021A-5D64-4601-A9DC-C836CCC0B986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061C89CE-B884-4B35-B8FF-2F6DFB293218}" type="pres">
      <dgm:prSet presAssocID="{0DBD021A-5D64-4601-A9DC-C836CCC0B986}" presName="descendantText" presStyleLbl="alignAcc1" presStyleIdx="0" presStyleCnt="3" custScaleY="130609" custLinFactNeighborX="0">
        <dgm:presLayoutVars>
          <dgm:bulletEnabled val="1"/>
        </dgm:presLayoutVars>
      </dgm:prSet>
      <dgm:spPr/>
    </dgm:pt>
    <dgm:pt modelId="{61EDE8C1-9EB6-4CB5-8F41-9360AA692AD6}" type="pres">
      <dgm:prSet presAssocID="{9FA51770-D891-49A5-9869-53B99C009B20}" presName="sp" presStyleCnt="0"/>
      <dgm:spPr/>
    </dgm:pt>
    <dgm:pt modelId="{3CFB89D1-049D-450B-95F1-6FB3C68B729C}" type="pres">
      <dgm:prSet presAssocID="{9216467B-4D68-41B3-B7CF-2946F41EF2DA}" presName="composite" presStyleCnt="0"/>
      <dgm:spPr/>
    </dgm:pt>
    <dgm:pt modelId="{2D6A6086-17F7-45AE-A132-1FB3C42A589C}" type="pres">
      <dgm:prSet presAssocID="{9216467B-4D68-41B3-B7CF-2946F41EF2DA}" presName="parentText" presStyleLbl="alignNode1" presStyleIdx="1" presStyleCnt="3" custScaleY="94613">
        <dgm:presLayoutVars>
          <dgm:chMax val="1"/>
          <dgm:bulletEnabled val="1"/>
        </dgm:presLayoutVars>
      </dgm:prSet>
      <dgm:spPr/>
    </dgm:pt>
    <dgm:pt modelId="{5EA01F71-2EFE-4426-BFE8-7FDECEA0180F}" type="pres">
      <dgm:prSet presAssocID="{9216467B-4D68-41B3-B7CF-2946F41EF2DA}" presName="descendantText" presStyleLbl="alignAcc1" presStyleIdx="1" presStyleCnt="3" custScaleY="58496">
        <dgm:presLayoutVars>
          <dgm:bulletEnabled val="1"/>
        </dgm:presLayoutVars>
      </dgm:prSet>
      <dgm:spPr/>
    </dgm:pt>
    <dgm:pt modelId="{236413DF-9730-46D3-BFEE-FC6884101630}" type="pres">
      <dgm:prSet presAssocID="{1FF051E7-4BB9-4021-A7AB-6DD189E64CFE}" presName="sp" presStyleCnt="0"/>
      <dgm:spPr/>
    </dgm:pt>
    <dgm:pt modelId="{E34770A2-E53C-4B8D-A316-C30C4C4D6B8B}" type="pres">
      <dgm:prSet presAssocID="{17A9CF26-1C1C-46BA-8AF3-728028AFDE7F}" presName="composite" presStyleCnt="0"/>
      <dgm:spPr/>
    </dgm:pt>
    <dgm:pt modelId="{48C7C1F4-6D1F-4182-99CD-B282846144A8}" type="pres">
      <dgm:prSet presAssocID="{17A9CF26-1C1C-46BA-8AF3-728028AFDE7F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828DC75-00A8-40DE-8F60-CDD8DDFBC7A3}" type="pres">
      <dgm:prSet presAssocID="{17A9CF26-1C1C-46BA-8AF3-728028AFDE7F}" presName="descendantText" presStyleLbl="alignAcc1" presStyleIdx="2" presStyleCnt="3" custScaleY="158938">
        <dgm:presLayoutVars>
          <dgm:bulletEnabled val="1"/>
        </dgm:presLayoutVars>
      </dgm:prSet>
      <dgm:spPr/>
    </dgm:pt>
  </dgm:ptLst>
  <dgm:cxnLst>
    <dgm:cxn modelId="{EDB32002-5E8E-4B9E-B876-E9443EAD8376}" type="presOf" srcId="{9216467B-4D68-41B3-B7CF-2946F41EF2DA}" destId="{2D6A6086-17F7-45AE-A132-1FB3C42A589C}" srcOrd="0" destOrd="0" presId="urn:microsoft.com/office/officeart/2005/8/layout/chevron2"/>
    <dgm:cxn modelId="{CE3D3B05-19F4-4867-ACDD-3412ECF6FFE7}" type="presOf" srcId="{048CD7DE-F53C-43BE-A4DE-0952E06DCE7F}" destId="{061C89CE-B884-4B35-B8FF-2F6DFB293218}" srcOrd="0" destOrd="1" presId="urn:microsoft.com/office/officeart/2005/8/layout/chevron2"/>
    <dgm:cxn modelId="{50CB5015-7A0C-4F32-8254-FBE8BE70ADAB}" srcId="{17A9CF26-1C1C-46BA-8AF3-728028AFDE7F}" destId="{8E9608AF-0351-4D28-83D9-61AAFD6E33DA}" srcOrd="0" destOrd="0" parTransId="{8EF7CF6B-D201-4837-BE15-CE85333D1FEC}" sibTransId="{370B10EE-91EA-4DD3-8C49-6D703A8100AA}"/>
    <dgm:cxn modelId="{64B48226-9EA7-4ED6-B23F-714126E3D7F0}" type="presOf" srcId="{BAF92383-E2EB-4987-85C0-8E3C06B73982}" destId="{C71351AB-0572-467B-9D64-A646EF45F1DC}" srcOrd="0" destOrd="0" presId="urn:microsoft.com/office/officeart/2005/8/layout/chevron2"/>
    <dgm:cxn modelId="{DA43B56B-6CDC-4CD8-97BA-6FF96808CB39}" type="presOf" srcId="{0DBD021A-5D64-4601-A9DC-C836CCC0B986}" destId="{8CAF073F-7B2E-4DE8-A149-A5C24330ABB7}" srcOrd="0" destOrd="0" presId="urn:microsoft.com/office/officeart/2005/8/layout/chevron2"/>
    <dgm:cxn modelId="{ECF5AE51-5D84-43AF-B978-60B6CD0F508C}" srcId="{0DBD021A-5D64-4601-A9DC-C836CCC0B986}" destId="{513181DF-14D1-4146-AE2C-B3543AA9C33A}" srcOrd="2" destOrd="0" parTransId="{8A5FB5E2-B74F-4C04-A7FB-39203F9A612A}" sibTransId="{7B12041E-F99A-40D1-97AD-B05D923774CE}"/>
    <dgm:cxn modelId="{BE740676-E948-456C-8580-A5213ED2CCA7}" srcId="{17A9CF26-1C1C-46BA-8AF3-728028AFDE7F}" destId="{4637161E-5384-4CB0-A860-481EBA01E298}" srcOrd="1" destOrd="0" parTransId="{41B24339-FBFB-481B-A974-3229043F3079}" sibTransId="{C33A2A00-A473-40C4-BFD6-3BB6CCA8C5F3}"/>
    <dgm:cxn modelId="{4FDD8082-F4C6-4CBB-AD9A-97DE2F565013}" type="presOf" srcId="{11E6913B-5FEA-44E6-9F91-83AE9867395E}" destId="{5EA01F71-2EFE-4426-BFE8-7FDECEA0180F}" srcOrd="0" destOrd="0" presId="urn:microsoft.com/office/officeart/2005/8/layout/chevron2"/>
    <dgm:cxn modelId="{8CD5C382-B6DA-422A-99E0-1C4E7854CB64}" srcId="{0DBD021A-5D64-4601-A9DC-C836CCC0B986}" destId="{048CD7DE-F53C-43BE-A4DE-0952E06DCE7F}" srcOrd="1" destOrd="0" parTransId="{1857D9B2-9A10-4237-8805-BCA8DFE34F39}" sibTransId="{B88D210D-597A-4CA0-978A-DE43F8088FA1}"/>
    <dgm:cxn modelId="{298AFE87-77FB-4CFC-A0E0-506193136B48}" srcId="{BAF92383-E2EB-4987-85C0-8E3C06B73982}" destId="{9216467B-4D68-41B3-B7CF-2946F41EF2DA}" srcOrd="1" destOrd="0" parTransId="{B48C5CE1-9E31-4F8E-BA0A-F8AE013B2B87}" sibTransId="{1FF051E7-4BB9-4021-A7AB-6DD189E64CFE}"/>
    <dgm:cxn modelId="{0C37EC9B-B60E-477C-9691-9D89CE5F0A82}" type="presOf" srcId="{8E9608AF-0351-4D28-83D9-61AAFD6E33DA}" destId="{F828DC75-00A8-40DE-8F60-CDD8DDFBC7A3}" srcOrd="0" destOrd="0" presId="urn:microsoft.com/office/officeart/2005/8/layout/chevron2"/>
    <dgm:cxn modelId="{DC25899E-C5F9-47E9-8C1E-C2CFD32B58BA}" type="presOf" srcId="{221BDDCF-8062-4DC1-A256-F29BC00752D6}" destId="{F828DC75-00A8-40DE-8F60-CDD8DDFBC7A3}" srcOrd="0" destOrd="2" presId="urn:microsoft.com/office/officeart/2005/8/layout/chevron2"/>
    <dgm:cxn modelId="{ABEFE1A3-5F43-4328-A4AB-016ABE17F277}" type="presOf" srcId="{4637161E-5384-4CB0-A860-481EBA01E298}" destId="{F828DC75-00A8-40DE-8F60-CDD8DDFBC7A3}" srcOrd="0" destOrd="1" presId="urn:microsoft.com/office/officeart/2005/8/layout/chevron2"/>
    <dgm:cxn modelId="{2F05ADAC-7DAB-4387-B0F5-7AB340FBCF24}" srcId="{9216467B-4D68-41B3-B7CF-2946F41EF2DA}" destId="{11E6913B-5FEA-44E6-9F91-83AE9867395E}" srcOrd="0" destOrd="0" parTransId="{A40854CC-3E4E-44BA-91D3-8B88C8045440}" sibTransId="{13293157-4ADD-421E-9766-EEFE8CE223D1}"/>
    <dgm:cxn modelId="{D94F80AF-8E14-4E70-9D3A-3C1A6BA8F469}" srcId="{BAF92383-E2EB-4987-85C0-8E3C06B73982}" destId="{17A9CF26-1C1C-46BA-8AF3-728028AFDE7F}" srcOrd="2" destOrd="0" parTransId="{014C1CA8-AF25-4E39-B948-D9D188BD03E0}" sibTransId="{AA61FEAE-F9CD-4F58-B791-C792BDA3BAB1}"/>
    <dgm:cxn modelId="{0AB0D2B4-2C12-403C-899B-FA5BD4A56B46}" type="presOf" srcId="{2138603B-5306-40CD-8B1E-D10F25C3C9D8}" destId="{061C89CE-B884-4B35-B8FF-2F6DFB293218}" srcOrd="0" destOrd="0" presId="urn:microsoft.com/office/officeart/2005/8/layout/chevron2"/>
    <dgm:cxn modelId="{ABC5F3C5-0B73-413E-8F3A-D1FD94D7D24B}" srcId="{BAF92383-E2EB-4987-85C0-8E3C06B73982}" destId="{0DBD021A-5D64-4601-A9DC-C836CCC0B986}" srcOrd="0" destOrd="0" parTransId="{B3998FCE-45B0-430F-A457-0359BF7C97F4}" sibTransId="{9FA51770-D891-49A5-9869-53B99C009B20}"/>
    <dgm:cxn modelId="{894231D3-E9BF-42BE-99C3-8E74FBFBBA13}" srcId="{0DBD021A-5D64-4601-A9DC-C836CCC0B986}" destId="{2138603B-5306-40CD-8B1E-D10F25C3C9D8}" srcOrd="0" destOrd="0" parTransId="{5205690D-9A14-47D5-8068-3029218BD43D}" sibTransId="{C49DD34F-ED06-4112-96FD-5D19FBA27576}"/>
    <dgm:cxn modelId="{31676CDA-3867-4799-AA24-51897896BFBF}" type="presOf" srcId="{17A9CF26-1C1C-46BA-8AF3-728028AFDE7F}" destId="{48C7C1F4-6D1F-4182-99CD-B282846144A8}" srcOrd="0" destOrd="0" presId="urn:microsoft.com/office/officeart/2005/8/layout/chevron2"/>
    <dgm:cxn modelId="{6BC6DBDA-505D-4EEE-A77B-146EB4B3F006}" srcId="{17A9CF26-1C1C-46BA-8AF3-728028AFDE7F}" destId="{221BDDCF-8062-4DC1-A256-F29BC00752D6}" srcOrd="2" destOrd="0" parTransId="{2E425ADD-F1AD-4668-AC90-E0702A7BA272}" sibTransId="{0BAE1757-D6D1-48CF-B9BA-8A82BE25B501}"/>
    <dgm:cxn modelId="{81EBFAE1-D283-4B9E-AB84-522D1060B818}" type="presOf" srcId="{513181DF-14D1-4146-AE2C-B3543AA9C33A}" destId="{061C89CE-B884-4B35-B8FF-2F6DFB293218}" srcOrd="0" destOrd="2" presId="urn:microsoft.com/office/officeart/2005/8/layout/chevron2"/>
    <dgm:cxn modelId="{376049A0-D128-479C-B90A-DECF4996E32D}" type="presParOf" srcId="{C71351AB-0572-467B-9D64-A646EF45F1DC}" destId="{47CFAD7E-D37F-43AE-85F5-9641D024B3A7}" srcOrd="0" destOrd="0" presId="urn:microsoft.com/office/officeart/2005/8/layout/chevron2"/>
    <dgm:cxn modelId="{2F94D338-0D86-46E9-8BD7-F17F122913CD}" type="presParOf" srcId="{47CFAD7E-D37F-43AE-85F5-9641D024B3A7}" destId="{8CAF073F-7B2E-4DE8-A149-A5C24330ABB7}" srcOrd="0" destOrd="0" presId="urn:microsoft.com/office/officeart/2005/8/layout/chevron2"/>
    <dgm:cxn modelId="{35BE7860-73C1-41DB-ADBA-CB6BCE5A0EF1}" type="presParOf" srcId="{47CFAD7E-D37F-43AE-85F5-9641D024B3A7}" destId="{061C89CE-B884-4B35-B8FF-2F6DFB293218}" srcOrd="1" destOrd="0" presId="urn:microsoft.com/office/officeart/2005/8/layout/chevron2"/>
    <dgm:cxn modelId="{61EF57BC-FB14-4F77-98A1-040EDFE008FC}" type="presParOf" srcId="{C71351AB-0572-467B-9D64-A646EF45F1DC}" destId="{61EDE8C1-9EB6-4CB5-8F41-9360AA692AD6}" srcOrd="1" destOrd="0" presId="urn:microsoft.com/office/officeart/2005/8/layout/chevron2"/>
    <dgm:cxn modelId="{6DC85381-D869-486C-9F85-72D468879270}" type="presParOf" srcId="{C71351AB-0572-467B-9D64-A646EF45F1DC}" destId="{3CFB89D1-049D-450B-95F1-6FB3C68B729C}" srcOrd="2" destOrd="0" presId="urn:microsoft.com/office/officeart/2005/8/layout/chevron2"/>
    <dgm:cxn modelId="{DA177DFD-BDF3-42E3-97A1-2C432D854217}" type="presParOf" srcId="{3CFB89D1-049D-450B-95F1-6FB3C68B729C}" destId="{2D6A6086-17F7-45AE-A132-1FB3C42A589C}" srcOrd="0" destOrd="0" presId="urn:microsoft.com/office/officeart/2005/8/layout/chevron2"/>
    <dgm:cxn modelId="{E2305DAB-3CC2-4B3D-887C-43B48E9788CC}" type="presParOf" srcId="{3CFB89D1-049D-450B-95F1-6FB3C68B729C}" destId="{5EA01F71-2EFE-4426-BFE8-7FDECEA0180F}" srcOrd="1" destOrd="0" presId="urn:microsoft.com/office/officeart/2005/8/layout/chevron2"/>
    <dgm:cxn modelId="{C073B719-0F91-4200-9AB8-9ACBFCC9B226}" type="presParOf" srcId="{C71351AB-0572-467B-9D64-A646EF45F1DC}" destId="{236413DF-9730-46D3-BFEE-FC6884101630}" srcOrd="3" destOrd="0" presId="urn:microsoft.com/office/officeart/2005/8/layout/chevron2"/>
    <dgm:cxn modelId="{15FE612B-70A2-4133-8397-AF61283376B3}" type="presParOf" srcId="{C71351AB-0572-467B-9D64-A646EF45F1DC}" destId="{E34770A2-E53C-4B8D-A316-C30C4C4D6B8B}" srcOrd="4" destOrd="0" presId="urn:microsoft.com/office/officeart/2005/8/layout/chevron2"/>
    <dgm:cxn modelId="{50E0EADB-87C4-485E-8F36-4DB23A6DFBAF}" type="presParOf" srcId="{E34770A2-E53C-4B8D-A316-C30C4C4D6B8B}" destId="{48C7C1F4-6D1F-4182-99CD-B282846144A8}" srcOrd="0" destOrd="0" presId="urn:microsoft.com/office/officeart/2005/8/layout/chevron2"/>
    <dgm:cxn modelId="{5F62ECE8-6F50-4E61-B680-324B12CCB20E}" type="presParOf" srcId="{E34770A2-E53C-4B8D-A316-C30C4C4D6B8B}" destId="{F828DC75-00A8-40DE-8F60-CDD8DDFBC7A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3A84F-663D-4A34-B243-91277D507C4B}">
      <dsp:nvSpPr>
        <dsp:cNvPr id="0" name=""/>
        <dsp:cNvSpPr/>
      </dsp:nvSpPr>
      <dsp:spPr>
        <a:xfrm>
          <a:off x="651697" y="0"/>
          <a:ext cx="7252220" cy="4351332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Learn about the responsibility of planning councils to use sound information and a rational decision-making process when deciding which services and other program categories are priorities (priority setting) and how much to fund them (resource allocation).</a:t>
          </a:r>
        </a:p>
      </dsp:txBody>
      <dsp:txXfrm>
        <a:off x="651697" y="0"/>
        <a:ext cx="7252220" cy="4351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DC24CF-BB0D-4B64-BF0E-6D314361703C}">
      <dsp:nvSpPr>
        <dsp:cNvPr id="0" name=""/>
        <dsp:cNvSpPr/>
      </dsp:nvSpPr>
      <dsp:spPr>
        <a:xfrm>
          <a:off x="837988" y="345"/>
          <a:ext cx="533442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449D8C-D5FD-4273-92DF-A95657D4C179}">
      <dsp:nvSpPr>
        <dsp:cNvPr id="0" name=""/>
        <dsp:cNvSpPr/>
      </dsp:nvSpPr>
      <dsp:spPr>
        <a:xfrm>
          <a:off x="837988" y="345"/>
          <a:ext cx="5334423" cy="1396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Prioritization: rank service categories based on consumer needs (ONLY!)</a:t>
          </a:r>
        </a:p>
      </dsp:txBody>
      <dsp:txXfrm>
        <a:off x="837988" y="345"/>
        <a:ext cx="5334423" cy="1396769"/>
      </dsp:txXfrm>
    </dsp:sp>
    <dsp:sp modelId="{94E3267A-84D7-471E-A402-F1A629827981}">
      <dsp:nvSpPr>
        <dsp:cNvPr id="0" name=""/>
        <dsp:cNvSpPr/>
      </dsp:nvSpPr>
      <dsp:spPr>
        <a:xfrm>
          <a:off x="837988" y="1397115"/>
          <a:ext cx="5334423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858DA8-4FDA-4A37-A333-DE94A4958750}">
      <dsp:nvSpPr>
        <dsp:cNvPr id="0" name=""/>
        <dsp:cNvSpPr/>
      </dsp:nvSpPr>
      <dsp:spPr>
        <a:xfrm>
          <a:off x="837988" y="1397115"/>
          <a:ext cx="5334423" cy="1396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What services are needed from most to least?</a:t>
          </a:r>
        </a:p>
      </dsp:txBody>
      <dsp:txXfrm>
        <a:off x="837988" y="1397115"/>
        <a:ext cx="5334423" cy="1396769"/>
      </dsp:txXfrm>
    </dsp:sp>
    <dsp:sp modelId="{1368F981-DC4B-4681-9F6F-EC8A6D74290D}">
      <dsp:nvSpPr>
        <dsp:cNvPr id="0" name=""/>
        <dsp:cNvSpPr/>
      </dsp:nvSpPr>
      <dsp:spPr>
        <a:xfrm>
          <a:off x="837988" y="2793884"/>
          <a:ext cx="5334423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CAFAE2-074E-406B-9EFA-BEE157A8607A}">
      <dsp:nvSpPr>
        <dsp:cNvPr id="0" name=""/>
        <dsp:cNvSpPr/>
      </dsp:nvSpPr>
      <dsp:spPr>
        <a:xfrm>
          <a:off x="837988" y="2793884"/>
          <a:ext cx="5334423" cy="13967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Funding availability is not a consideration for prioritization; only consumer needs.</a:t>
          </a:r>
        </a:p>
      </dsp:txBody>
      <dsp:txXfrm>
        <a:off x="837988" y="2793884"/>
        <a:ext cx="5334423" cy="13967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CA392-AED4-4972-A430-9A1499A2A017}">
      <dsp:nvSpPr>
        <dsp:cNvPr id="0" name=""/>
        <dsp:cNvSpPr/>
      </dsp:nvSpPr>
      <dsp:spPr>
        <a:xfrm>
          <a:off x="1976239" y="0"/>
          <a:ext cx="5642821" cy="15953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7013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sz="2400" kern="1200" dirty="0"/>
            <a:t>Review core medical and support service categories, including HRSA service definitions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800" kern="1200" dirty="0"/>
        </a:p>
      </dsp:txBody>
      <dsp:txXfrm>
        <a:off x="1976239" y="199417"/>
        <a:ext cx="5044571" cy="1196500"/>
      </dsp:txXfrm>
    </dsp:sp>
    <dsp:sp modelId="{E17B9085-EE67-44BB-B696-BC236ED49FD1}">
      <dsp:nvSpPr>
        <dsp:cNvPr id="0" name=""/>
        <dsp:cNvSpPr/>
      </dsp:nvSpPr>
      <dsp:spPr>
        <a:xfrm>
          <a:off x="2399" y="0"/>
          <a:ext cx="1973839" cy="1595334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1</a:t>
          </a:r>
        </a:p>
      </dsp:txBody>
      <dsp:txXfrm>
        <a:off x="80277" y="77878"/>
        <a:ext cx="1818083" cy="1439578"/>
      </dsp:txXfrm>
    </dsp:sp>
    <dsp:sp modelId="{7E355B69-4487-4D86-8FCC-0EF9E0975A3D}">
      <dsp:nvSpPr>
        <dsp:cNvPr id="0" name=""/>
        <dsp:cNvSpPr/>
      </dsp:nvSpPr>
      <dsp:spPr>
        <a:xfrm>
          <a:off x="1963158" y="1754867"/>
          <a:ext cx="5654098" cy="15953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16510" rIns="16510" bIns="16510" numCol="1" spcCol="1270" anchor="t" anchorCtr="0">
          <a:noAutofit/>
        </a:bodyPr>
        <a:lstStyle/>
        <a:p>
          <a:pPr marL="228600" lvl="1" indent="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2600" kern="1200" dirty="0"/>
        </a:p>
        <a:p>
          <a:pPr marL="227013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dirty="0"/>
            <a:t>Review data/information from DHSP</a:t>
          </a:r>
        </a:p>
      </dsp:txBody>
      <dsp:txXfrm>
        <a:off x="1963158" y="1954284"/>
        <a:ext cx="5055848" cy="1196500"/>
      </dsp:txXfrm>
    </dsp:sp>
    <dsp:sp modelId="{EA43F10B-0892-4A07-9406-93BCE11A008F}">
      <dsp:nvSpPr>
        <dsp:cNvPr id="0" name=""/>
        <dsp:cNvSpPr/>
      </dsp:nvSpPr>
      <dsp:spPr>
        <a:xfrm>
          <a:off x="4204" y="1754867"/>
          <a:ext cx="1958953" cy="1595334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2</a:t>
          </a:r>
        </a:p>
      </dsp:txBody>
      <dsp:txXfrm>
        <a:off x="82082" y="1832745"/>
        <a:ext cx="1803197" cy="1439578"/>
      </dsp:txXfrm>
    </dsp:sp>
    <dsp:sp modelId="{187E8747-C952-402E-8B2D-5BE352E26CD3}">
      <dsp:nvSpPr>
        <dsp:cNvPr id="0" name=""/>
        <dsp:cNvSpPr/>
      </dsp:nvSpPr>
      <dsp:spPr>
        <a:xfrm>
          <a:off x="1963099" y="3509734"/>
          <a:ext cx="5654216" cy="15953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227013" lvl="1" indent="0" algn="l" defTabSz="1066800">
            <a:lnSpc>
              <a:spcPct val="1000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en-US" sz="2400" kern="1200" dirty="0"/>
            <a:t>Agree on how decisions will be made; what values will be used to drive decisions</a:t>
          </a:r>
          <a:r>
            <a:rPr lang="en-US" sz="2000" kern="1200" dirty="0"/>
            <a:t>.</a:t>
          </a:r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  <a:p>
          <a:pPr marL="114300" lvl="1" indent="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500" kern="1200" dirty="0"/>
        </a:p>
      </dsp:txBody>
      <dsp:txXfrm>
        <a:off x="1963099" y="3709151"/>
        <a:ext cx="5055966" cy="1196500"/>
      </dsp:txXfrm>
    </dsp:sp>
    <dsp:sp modelId="{AE3C5530-ED67-4587-A112-C6B2D102294A}">
      <dsp:nvSpPr>
        <dsp:cNvPr id="0" name=""/>
        <dsp:cNvSpPr/>
      </dsp:nvSpPr>
      <dsp:spPr>
        <a:xfrm>
          <a:off x="4145" y="3509734"/>
          <a:ext cx="1958953" cy="1595334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3</a:t>
          </a:r>
        </a:p>
      </dsp:txBody>
      <dsp:txXfrm>
        <a:off x="82023" y="3587612"/>
        <a:ext cx="1803197" cy="14395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CA392-AED4-4972-A430-9A1499A2A017}">
      <dsp:nvSpPr>
        <dsp:cNvPr id="0" name=""/>
        <dsp:cNvSpPr/>
      </dsp:nvSpPr>
      <dsp:spPr>
        <a:xfrm>
          <a:off x="1976239" y="416"/>
          <a:ext cx="5642821" cy="16257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000" kern="1200" dirty="0"/>
        </a:p>
        <a:p>
          <a:pPr marL="227013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sz="2400" kern="1200" dirty="0"/>
            <a:t>Rank services by priority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800" kern="1200" dirty="0"/>
        </a:p>
      </dsp:txBody>
      <dsp:txXfrm>
        <a:off x="1976239" y="203634"/>
        <a:ext cx="5033168" cy="1219306"/>
      </dsp:txXfrm>
    </dsp:sp>
    <dsp:sp modelId="{E17B9085-EE67-44BB-B696-BC236ED49FD1}">
      <dsp:nvSpPr>
        <dsp:cNvPr id="0" name=""/>
        <dsp:cNvSpPr/>
      </dsp:nvSpPr>
      <dsp:spPr>
        <a:xfrm>
          <a:off x="2399" y="416"/>
          <a:ext cx="1973839" cy="1625742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4</a:t>
          </a:r>
        </a:p>
      </dsp:txBody>
      <dsp:txXfrm>
        <a:off x="81761" y="79778"/>
        <a:ext cx="1815115" cy="1467018"/>
      </dsp:txXfrm>
    </dsp:sp>
    <dsp:sp modelId="{7E355B69-4487-4D86-8FCC-0EF9E0975A3D}">
      <dsp:nvSpPr>
        <dsp:cNvPr id="0" name=""/>
        <dsp:cNvSpPr/>
      </dsp:nvSpPr>
      <dsp:spPr>
        <a:xfrm>
          <a:off x="1963158" y="1788733"/>
          <a:ext cx="5654098" cy="162574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228600" lvl="1" indent="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en-US" sz="1800" kern="1200" dirty="0"/>
        </a:p>
        <a:p>
          <a:pPr marL="227013" lvl="1" indent="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2400" kern="1200" dirty="0"/>
            <a:t>Allocate funding sources to service categories by percentage </a:t>
          </a:r>
        </a:p>
      </dsp:txBody>
      <dsp:txXfrm>
        <a:off x="1963158" y="1991951"/>
        <a:ext cx="5044445" cy="1219306"/>
      </dsp:txXfrm>
    </dsp:sp>
    <dsp:sp modelId="{EA43F10B-0892-4A07-9406-93BCE11A008F}">
      <dsp:nvSpPr>
        <dsp:cNvPr id="0" name=""/>
        <dsp:cNvSpPr/>
      </dsp:nvSpPr>
      <dsp:spPr>
        <a:xfrm>
          <a:off x="4204" y="1788733"/>
          <a:ext cx="1958953" cy="1625742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5</a:t>
          </a:r>
        </a:p>
      </dsp:txBody>
      <dsp:txXfrm>
        <a:off x="83566" y="1868095"/>
        <a:ext cx="1800229" cy="14670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CA392-AED4-4972-A430-9A1499A2A017}">
      <dsp:nvSpPr>
        <dsp:cNvPr id="0" name=""/>
        <dsp:cNvSpPr/>
      </dsp:nvSpPr>
      <dsp:spPr>
        <a:xfrm>
          <a:off x="1976239" y="781"/>
          <a:ext cx="5642821" cy="1598903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000" kern="1200" dirty="0"/>
        </a:p>
        <a:p>
          <a:pPr marL="227013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 typeface="Arial" panose="020B0604020202020204" pitchFamily="34" charset="0"/>
            <a:buNone/>
            <a:tabLst/>
            <a:defRPr/>
          </a:pPr>
          <a:r>
            <a:rPr lang="en-US" sz="2400" kern="1200" dirty="0"/>
            <a:t>Reallocation of funds across service categories, as needed</a:t>
          </a:r>
        </a:p>
        <a:p>
          <a:pPr marL="228600" lvl="1" indent="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endParaRPr lang="en-US" sz="2800" kern="1200" dirty="0"/>
        </a:p>
      </dsp:txBody>
      <dsp:txXfrm>
        <a:off x="1976239" y="200644"/>
        <a:ext cx="5043232" cy="1199177"/>
      </dsp:txXfrm>
    </dsp:sp>
    <dsp:sp modelId="{E17B9085-EE67-44BB-B696-BC236ED49FD1}">
      <dsp:nvSpPr>
        <dsp:cNvPr id="0" name=""/>
        <dsp:cNvSpPr/>
      </dsp:nvSpPr>
      <dsp:spPr>
        <a:xfrm>
          <a:off x="2399" y="781"/>
          <a:ext cx="1973839" cy="1598903"/>
        </a:xfrm>
        <a:prstGeom prst="round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7</a:t>
          </a:r>
        </a:p>
      </dsp:txBody>
      <dsp:txXfrm>
        <a:off x="80451" y="78833"/>
        <a:ext cx="1817735" cy="14427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D3A84F-663D-4A34-B243-91277D507C4B}">
      <dsp:nvSpPr>
        <dsp:cNvPr id="0" name=""/>
        <dsp:cNvSpPr/>
      </dsp:nvSpPr>
      <dsp:spPr>
        <a:xfrm>
          <a:off x="651697" y="0"/>
          <a:ext cx="7252220" cy="4351332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Learn about the joint responsibility shared by planning councils and the recipient to develop service standards for service categories ranked during the PSRA process.</a:t>
          </a:r>
          <a:br>
            <a:rPr lang="en-US" sz="3200" kern="1200" dirty="0"/>
          </a:br>
          <a:r>
            <a:rPr lang="en-US" sz="3200" kern="1200" dirty="0"/>
            <a:t> </a:t>
          </a:r>
        </a:p>
      </dsp:txBody>
      <dsp:txXfrm>
        <a:off x="651697" y="0"/>
        <a:ext cx="7252220" cy="435133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F073F-7B2E-4DE8-A149-A5C24330ABB7}">
      <dsp:nvSpPr>
        <dsp:cNvPr id="0" name=""/>
        <dsp:cNvSpPr/>
      </dsp:nvSpPr>
      <dsp:spPr>
        <a:xfrm rot="5400000">
          <a:off x="-240409" y="723714"/>
          <a:ext cx="1602732" cy="1121912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SBP Review </a:t>
          </a:r>
        </a:p>
      </dsp:txBody>
      <dsp:txXfrm rot="-5400000">
        <a:off x="1" y="1044260"/>
        <a:ext cx="1121912" cy="480820"/>
      </dsp:txXfrm>
    </dsp:sp>
    <dsp:sp modelId="{061C89CE-B884-4B35-B8FF-2F6DFB293218}">
      <dsp:nvSpPr>
        <dsp:cNvPr id="0" name=""/>
        <dsp:cNvSpPr/>
      </dsp:nvSpPr>
      <dsp:spPr>
        <a:xfrm rot="5400000">
          <a:off x="4185929" y="-2740151"/>
          <a:ext cx="1360653" cy="74886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SBP develops review schedule based on service rankings, DHSP RFP schedule, or in response to environmental or continuum of care changes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 SBP conducts review/revision of service standards which includes input from consumers, experts, and service providers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SBP posts the revised/updated service standards for a public comment period </a:t>
          </a:r>
        </a:p>
      </dsp:txBody>
      <dsp:txXfrm rot="-5400000">
        <a:off x="1121912" y="390288"/>
        <a:ext cx="7422265" cy="1227809"/>
      </dsp:txXfrm>
    </dsp:sp>
    <dsp:sp modelId="{2D6A6086-17F7-45AE-A132-1FB3C42A589C}">
      <dsp:nvSpPr>
        <dsp:cNvPr id="0" name=""/>
        <dsp:cNvSpPr/>
      </dsp:nvSpPr>
      <dsp:spPr>
        <a:xfrm rot="5400000">
          <a:off x="-197240" y="2108462"/>
          <a:ext cx="1516392" cy="1121912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COH Review</a:t>
          </a:r>
        </a:p>
      </dsp:txBody>
      <dsp:txXfrm rot="-5400000">
        <a:off x="0" y="2472178"/>
        <a:ext cx="1121912" cy="394480"/>
      </dsp:txXfrm>
    </dsp:sp>
    <dsp:sp modelId="{5EA01F71-2EFE-4426-BFE8-7FDECEA0180F}">
      <dsp:nvSpPr>
        <dsp:cNvPr id="0" name=""/>
        <dsp:cNvSpPr/>
      </dsp:nvSpPr>
      <dsp:spPr>
        <a:xfrm rot="5400000">
          <a:off x="4561557" y="-1355403"/>
          <a:ext cx="609397" cy="74886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Commission on HIV reviews the revised/updated service standards and holds vote to approve. Once approved, the service standards are sent to DHSP  </a:t>
          </a:r>
        </a:p>
      </dsp:txBody>
      <dsp:txXfrm rot="-5400000">
        <a:off x="1121912" y="2113990"/>
        <a:ext cx="7458939" cy="549901"/>
      </dsp:txXfrm>
    </dsp:sp>
    <dsp:sp modelId="{48C7C1F4-6D1F-4182-99CD-B282846144A8}">
      <dsp:nvSpPr>
        <dsp:cNvPr id="0" name=""/>
        <dsp:cNvSpPr/>
      </dsp:nvSpPr>
      <dsp:spPr>
        <a:xfrm rot="5400000">
          <a:off x="-240409" y="3800211"/>
          <a:ext cx="1602732" cy="1121912"/>
        </a:xfrm>
        <a:prstGeom prst="chevron">
          <a:avLst/>
        </a:prstGeom>
        <a:solidFill>
          <a:schemeClr val="accent2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 Dissemination</a:t>
          </a:r>
        </a:p>
      </dsp:txBody>
      <dsp:txXfrm rot="-5400000">
        <a:off x="1" y="4120757"/>
        <a:ext cx="1121912" cy="480820"/>
      </dsp:txXfrm>
    </dsp:sp>
    <dsp:sp modelId="{F828DC75-00A8-40DE-8F60-CDD8DDFBC7A3}">
      <dsp:nvSpPr>
        <dsp:cNvPr id="0" name=""/>
        <dsp:cNvSpPr/>
      </dsp:nvSpPr>
      <dsp:spPr>
        <a:xfrm rot="5400000">
          <a:off x="4038367" y="336345"/>
          <a:ext cx="1655777" cy="748868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Service standards are posted on the COH website for public viewing and to encourage use by Non-Ryan White providers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DHSP uses service standards in RFP’s, contracts, and for monitoring/quality assurance. DHSP provides feedback to COH on provider implementation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Revisions to service standards occur at least every 3 years or as needed</a:t>
          </a:r>
        </a:p>
      </dsp:txBody>
      <dsp:txXfrm rot="-5400000">
        <a:off x="1121912" y="3333628"/>
        <a:ext cx="7407859" cy="14941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431" y="0"/>
            <a:ext cx="3041494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 altLang="en-US"/>
              <a:t>	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0947"/>
            <a:ext cx="3041494" cy="46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</a:defRPr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431" y="8840947"/>
            <a:ext cx="3041494" cy="46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915E9CE-C72F-43F6-A7F3-DF20FAD3AB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424B70E-0BCC-4184-BFD0-79645B59A4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494" cy="466566"/>
          </a:xfrm>
          <a:prstGeom prst="rect">
            <a:avLst/>
          </a:prstGeom>
        </p:spPr>
        <p:txBody>
          <a:bodyPr vert="horz" lIns="91230" tIns="45615" rIns="91230" bIns="45615" rtlCol="0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3665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494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431" y="0"/>
            <a:ext cx="3041494" cy="464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42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5863" y="698500"/>
            <a:ext cx="4649787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358" y="4419680"/>
            <a:ext cx="5149209" cy="4187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0947"/>
            <a:ext cx="3041494" cy="46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431" y="8840947"/>
            <a:ext cx="3041494" cy="46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282" tIns="46641" rIns="93282" bIns="4664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0CDF7A0-8281-483B-8DA1-DCE83F0D7C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050644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81573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178655-3BA2-4056-A975-4DD021A18E2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DRAFT - FOR COMMISSIONER USE ONLY</a:t>
            </a:r>
          </a:p>
        </p:txBody>
      </p:sp>
    </p:spTree>
    <p:extLst>
      <p:ext uri="{BB962C8B-B14F-4D97-AF65-F5344CB8AC3E}">
        <p14:creationId xmlns:p14="http://schemas.microsoft.com/office/powerpoint/2010/main" val="2318573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8655-3BA2-4056-A975-4DD021A18E20}" type="slidenum">
              <a:rPr lang="en-US" smtClean="0"/>
              <a:t>28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DRAFT - FOR COMMISSIONER USE ONLY</a:t>
            </a:r>
          </a:p>
        </p:txBody>
      </p:sp>
    </p:spTree>
    <p:extLst>
      <p:ext uri="{BB962C8B-B14F-4D97-AF65-F5344CB8AC3E}">
        <p14:creationId xmlns:p14="http://schemas.microsoft.com/office/powerpoint/2010/main" val="3289028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8655-3BA2-4056-A975-4DD021A18E20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DRAFT - FOR COMMISSIONER USE ONLY</a:t>
            </a:r>
          </a:p>
        </p:txBody>
      </p:sp>
    </p:spTree>
    <p:extLst>
      <p:ext uri="{BB962C8B-B14F-4D97-AF65-F5344CB8AC3E}">
        <p14:creationId xmlns:p14="http://schemas.microsoft.com/office/powerpoint/2010/main" val="32890286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County submitted its Integrated HIV Prevention and Care Plan for 2022-2026 in December 2022. This plan was developed in partnership with DHSP and a vast array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of community and organizational partners.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 plan is developed in response to the Integrated HIV Prevention and Care Plan Guidance, including the Statewide Coordinated Statement of Need, CY 2022-2026 disseminated by the Health Resources and Services Administration (HRSA) and the Centers for Disease Control and Prevention (CDC), and as such presents a blueprint for HIV service coordination along the entire spectrum of HIV prevention and care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Staff will drop the link to the CHP in the Chat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29678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8716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63060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Providers can exceed minimal service expectations but must meet basic expectations.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56286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133996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519" y="4419680"/>
            <a:ext cx="5616888" cy="4187983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2395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81659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276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212054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 standards guide providers in implementing funded services. </a:t>
            </a:r>
          </a:p>
          <a:p>
            <a:endParaRPr lang="en-US" dirty="0"/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service standards set the minimum requirements of a service and serve as a base on which the recipient’s clinical quality management (CQM) program is built.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4276726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Service standards guide providers in implementing funded services. </a:t>
            </a:r>
          </a:p>
          <a:p>
            <a:endParaRPr lang="en-US" dirty="0"/>
          </a:p>
          <a:p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service standards set the minimum requirements of a service and serve as a base on which the recipient’s clinical quality management (CQM) program is built.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491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45755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47493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092386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45207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8655-3BA2-4056-A975-4DD021A18E20}" type="slidenum">
              <a:rPr lang="en-US" smtClean="0"/>
              <a:t>45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/>
              <a:t>DRAFT - FOR COMMISSIONER USE ONLY</a:t>
            </a:r>
          </a:p>
        </p:txBody>
      </p:sp>
    </p:spTree>
    <p:extLst>
      <p:ext uri="{BB962C8B-B14F-4D97-AF65-F5344CB8AC3E}">
        <p14:creationId xmlns:p14="http://schemas.microsoft.com/office/powerpoint/2010/main" val="3289028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68353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9751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519" y="4419680"/>
            <a:ext cx="5616888" cy="4187983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53596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519" y="4419680"/>
            <a:ext cx="5616888" cy="4187983"/>
          </a:xfrm>
          <a:noFill/>
        </p:spPr>
        <p:txBody>
          <a:bodyPr/>
          <a:lstStyle/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9139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map or guide for integrated planning for Commission; developed by SBP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23659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78655-3BA2-4056-A975-4DD021A18E20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/>
              <a:t>DRAFT - FOR COMMISSIONER USE ONLY</a:t>
            </a:r>
          </a:p>
        </p:txBody>
      </p:sp>
    </p:spTree>
    <p:extLst>
      <p:ext uri="{BB962C8B-B14F-4D97-AF65-F5344CB8AC3E}">
        <p14:creationId xmlns:p14="http://schemas.microsoft.com/office/powerpoint/2010/main" val="5322253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29227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53D56-2A13-4727-B30C-BF581B82E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895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80566-B276-4861-85A6-340F077179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7304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07B60-1B78-41F6-A50B-1FD939ECF1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3746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BF262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610360"/>
            <a:ext cx="2955290" cy="3439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69726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62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ctr">
              <a:defRPr sz="3600" b="1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buClr>
                <a:srgbClr val="7030A0"/>
              </a:buClr>
              <a:buFont typeface="Wingdings" panose="05000000000000000000" pitchFamily="2" charset="2"/>
              <a:buChar char=""/>
              <a:defRPr sz="3000"/>
            </a:lvl1pPr>
            <a:lvl2pPr marL="514350" indent="-171450">
              <a:buFont typeface="Calibri" panose="020F0502020204030204" pitchFamily="34" charset="0"/>
              <a:buChar char="–"/>
              <a:defRPr sz="2800"/>
            </a:lvl2pPr>
            <a:lvl3pPr>
              <a:defRPr sz="2400"/>
            </a:lvl3pPr>
            <a:lvl4pPr>
              <a:defRPr sz="22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1FC83-7089-4669-AF39-B8845993421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59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53B92-D7CC-4010-BA6D-57ED062842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519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A4C48-C51E-4676-946A-D124CFF4E3E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97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BB868-7D37-4145-BA26-6FA2CAC80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1375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77F23-DA7B-4FE0-962C-AF45298472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57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1F570A-1C91-4504-8DC9-9889926DE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19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8D02B-4CED-4CB3-B116-64BAB0117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489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35AB3-3731-4ED3-A9A0-2D4156DF7CD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971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 Second level</a:t>
            </a:r>
          </a:p>
          <a:p>
            <a:pPr lvl="2"/>
            <a:r>
              <a:rPr lang="en-US" altLang="en-US"/>
              <a:t> 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altLang="en-US"/>
              <a:t>51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B5F6392-CF1F-4BD9-A4BC-BDFF045A91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 kern="1200">
          <a:solidFill>
            <a:srgbClr val="002060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2060"/>
          </a:solidFill>
          <a:latin typeface="Tahoma" panose="020B0604030504040204" pitchFamily="34" charset="0"/>
          <a:cs typeface="Tahoma" panose="020B060403050404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2060"/>
          </a:solidFill>
          <a:latin typeface="Tahoma" panose="020B0604030504040204" pitchFamily="34" charset="0"/>
          <a:cs typeface="Tahoma" panose="020B060403050404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2060"/>
          </a:solidFill>
          <a:latin typeface="Tahoma" panose="020B0604030504040204" pitchFamily="34" charset="0"/>
          <a:cs typeface="Tahoma" panose="020B060403050404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400" b="1">
          <a:solidFill>
            <a:srgbClr val="002060"/>
          </a:solidFill>
          <a:latin typeface="Tahoma" panose="020B0604030504040204" pitchFamily="34" charset="0"/>
          <a:cs typeface="Tahoma" panose="020B060403050404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002060"/>
        </a:buClr>
        <a:buFont typeface="Wingdings" pitchFamily="2" charset="2"/>
        <a:buChar char="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2060"/>
        </a:buClr>
        <a:buFont typeface="Symbol" pitchFamily="18" charset="2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002060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imrozsworld.blogspot.com/2011/09/i-know-these-are-just-our-first-few.html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lgarblog.wordpress.com/2014/07/17/co-operative-enterprise-a-solution-to-contemporary-economic-problems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hiv.lacounty.gov/our-work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3.png"/><Relationship Id="rId4" Type="http://schemas.openxmlformats.org/officeDocument/2006/relationships/image" Target="../media/image18.png"/><Relationship Id="rId9" Type="http://schemas.openxmlformats.org/officeDocument/2006/relationships/hyperlink" Target="mailto:hivcomm@lachiv.or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0" y="1"/>
            <a:ext cx="9144000" cy="156949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4800" kern="0" cap="all" dirty="0">
                <a:solidFill>
                  <a:srgbClr val="FFFFFF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Leelawadee UI" panose="020B0502040204020203" pitchFamily="34" charset="-34"/>
              </a:rPr>
              <a:t>2023 TRAINING SERIES</a:t>
            </a:r>
            <a:endParaRPr lang="en-US" sz="4800" kern="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LACOUNTY-HIV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306" y="5879506"/>
            <a:ext cx="2295383" cy="7484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B2166B3-60BB-4125-9E1E-6860F3CB9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685061"/>
            <a:ext cx="8309489" cy="3133378"/>
          </a:xfrm>
        </p:spPr>
        <p:txBody>
          <a:bodyPr/>
          <a:lstStyle/>
          <a:p>
            <a:pPr algn="ctr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3600" dirty="0"/>
              <a:t>PRIORITY SETTING AND RESOURCE ALLOCATION PROCESS (PSRA)</a:t>
            </a:r>
            <a:br>
              <a:rPr lang="en-US" sz="3600" dirty="0"/>
            </a:br>
            <a:r>
              <a:rPr lang="en-US" sz="3600" dirty="0"/>
              <a:t>AND</a:t>
            </a:r>
            <a:br>
              <a:rPr lang="en-US" sz="3600" dirty="0"/>
            </a:br>
            <a:r>
              <a:rPr lang="en-US" sz="3600" dirty="0"/>
              <a:t>SERVICE STANDARDS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857AFD6D-770E-419D-BB97-880032CCF2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999129"/>
            <a:ext cx="6400800" cy="518996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dirty="0"/>
              <a:t>APRIL 12, 2023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5D6C98-3DA1-4EDF-AB84-64D97913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53D56-2A13-4727-B30C-BF581B82EC32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7977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Core Medical Services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990600"/>
            <a:ext cx="7981950" cy="5562600"/>
          </a:xfrm>
        </p:spPr>
        <p:txBody>
          <a:bodyPr numCol="2"/>
          <a:lstStyle/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Calibri Light" pitchFamily="34" charset="0"/>
              <a:buAutoNum type="arabicPeriod"/>
            </a:pPr>
            <a:r>
              <a:rPr lang="en-US" altLang="en-US" sz="2600" dirty="0"/>
              <a:t>AIDS Drug Assistance Program (ADAP) Treatments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Calibri Light" pitchFamily="34" charset="0"/>
              <a:buAutoNum type="arabicPeriod"/>
            </a:pPr>
            <a:r>
              <a:rPr lang="en-US" altLang="en-US" sz="2600" dirty="0"/>
              <a:t>Local AIDS Pharmaceutical Assistance Program (LPAP)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Calibri Light" pitchFamily="34" charset="0"/>
              <a:buAutoNum type="arabicPeriod"/>
            </a:pPr>
            <a:r>
              <a:rPr lang="en-US" altLang="en-US" sz="2600" dirty="0"/>
              <a:t>Early Intervention Services (EIS)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Calibri Light" pitchFamily="34" charset="0"/>
              <a:buAutoNum type="arabicPeriod"/>
            </a:pPr>
            <a:r>
              <a:rPr lang="en-US" altLang="en-US" sz="2600" dirty="0"/>
              <a:t>Health Insurance Premium and Cost Sharing Assistance for Low-Income Individuals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Calibri Light" pitchFamily="34" charset="0"/>
              <a:buAutoNum type="arabicPeriod"/>
            </a:pPr>
            <a:r>
              <a:rPr lang="en-US" altLang="en-US" sz="2600" dirty="0"/>
              <a:t>Home and Community-Based Health Services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Calibri Light" pitchFamily="34" charset="0"/>
              <a:buAutoNum type="arabicPeriod"/>
            </a:pPr>
            <a:r>
              <a:rPr lang="en-US" altLang="en-US" sz="2600" dirty="0"/>
              <a:t>Home Health Care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Calibri Light" pitchFamily="34" charset="0"/>
              <a:buAutoNum type="arabicPeriod"/>
            </a:pPr>
            <a:r>
              <a:rPr lang="en-US" altLang="en-US" sz="2600" dirty="0"/>
              <a:t>Hospice Services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Calibri Light" pitchFamily="34" charset="0"/>
              <a:buAutoNum type="arabicPeriod"/>
            </a:pPr>
            <a:r>
              <a:rPr lang="en-US" altLang="en-US" sz="2600" dirty="0"/>
              <a:t>Medical Case Management, including Treatment Adherence Services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Calibri Light" pitchFamily="34" charset="0"/>
              <a:buAutoNum type="arabicPeriod"/>
            </a:pPr>
            <a:r>
              <a:rPr lang="en-US" altLang="en-US" sz="2600" dirty="0"/>
              <a:t>Medical Nutrition Therapy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Calibri Light" pitchFamily="34" charset="0"/>
              <a:buAutoNum type="arabicPeriod"/>
            </a:pPr>
            <a:r>
              <a:rPr lang="en-US" altLang="en-US" sz="2600" dirty="0"/>
              <a:t>Mental Health Services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Calibri Light" pitchFamily="34" charset="0"/>
              <a:buAutoNum type="arabicPeriod"/>
            </a:pPr>
            <a:r>
              <a:rPr lang="en-US" altLang="en-US" sz="2600" dirty="0"/>
              <a:t>Oral Health Care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Calibri Light" pitchFamily="34" charset="0"/>
              <a:buAutoNum type="arabicPeriod"/>
            </a:pPr>
            <a:r>
              <a:rPr lang="en-US" altLang="en-US" sz="2600" dirty="0"/>
              <a:t>Outpatient/Ambulatory Health Services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Calibri Light" pitchFamily="34" charset="0"/>
              <a:buAutoNum type="arabicPeriod"/>
            </a:pPr>
            <a:r>
              <a:rPr lang="en-US" altLang="en-US" sz="2600" dirty="0"/>
              <a:t>Substance Abuse Outpatient Care</a:t>
            </a:r>
          </a:p>
        </p:txBody>
      </p:sp>
      <p:cxnSp>
        <p:nvCxnSpPr>
          <p:cNvPr id="5" name="Straight Connector 4" descr="line" title="line"/>
          <p:cNvCxnSpPr/>
          <p:nvPr/>
        </p:nvCxnSpPr>
        <p:spPr>
          <a:xfrm>
            <a:off x="381000" y="822325"/>
            <a:ext cx="8229600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D51F8-787A-4B00-9BC9-6A3559D2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1FC83-7089-4669-AF39-B88459934211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2777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Support Services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990600"/>
            <a:ext cx="7905750" cy="5562600"/>
          </a:xfrm>
        </p:spPr>
        <p:txBody>
          <a:bodyPr numCol="2"/>
          <a:lstStyle/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600" dirty="0"/>
              <a:t>Child Care Services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600" dirty="0"/>
              <a:t>Emergency Financial Assistance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600" dirty="0"/>
              <a:t>Food Bank/Home Delivered Meals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600" dirty="0"/>
              <a:t>Health Education/Risk Reduction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600" dirty="0"/>
              <a:t>Housing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600" dirty="0"/>
              <a:t>Legal Services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600" dirty="0"/>
              <a:t>Linguistic Services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600" dirty="0"/>
              <a:t>Medical Transportation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600" dirty="0"/>
              <a:t>Non-Medical Case Management Services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+mj-lt"/>
              <a:buAutoNum type="arabicPeriod"/>
            </a:pPr>
            <a:endParaRPr lang="en-US" sz="2600" dirty="0"/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600" dirty="0"/>
              <a:t>Other Professional Services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600" dirty="0"/>
              <a:t>Outreach Services 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2600" dirty="0"/>
              <a:t>Permanency Planning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altLang="en-US" sz="2600" dirty="0"/>
              <a:t>Psychosocial Support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altLang="en-US" sz="2600" dirty="0"/>
              <a:t>Referral for Healthcare and Support Services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altLang="en-US" sz="2600" dirty="0"/>
              <a:t>Rehabilitation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altLang="en-US" sz="2600" dirty="0"/>
              <a:t>Respite Care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altLang="en-US" sz="2600" dirty="0"/>
              <a:t>Substance Abuse (residential)</a:t>
            </a:r>
          </a:p>
        </p:txBody>
      </p:sp>
      <p:cxnSp>
        <p:nvCxnSpPr>
          <p:cNvPr id="5" name="Straight Connector 4" descr="line" title="line"/>
          <p:cNvCxnSpPr/>
          <p:nvPr/>
        </p:nvCxnSpPr>
        <p:spPr>
          <a:xfrm>
            <a:off x="381000" y="822325"/>
            <a:ext cx="8229600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D51F8-787A-4B00-9BC9-6A3559D2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1FC83-7089-4669-AF39-B88459934211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3549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F5B0E07-26BC-4434-855F-2C639266B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F41F570A-1C91-4504-8DC9-9889926DE396}" type="slidenum">
              <a:rPr lang="en-US" altLang="en-US" smtClean="0"/>
              <a:pPr>
                <a:spcAft>
                  <a:spcPts val="600"/>
                </a:spcAft>
                <a:defRPr/>
              </a:pPr>
              <a:t>12</a:t>
            </a:fld>
            <a:endParaRPr lang="en-US" altLang="en-US" dirty="0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D7A852E-18DF-45F1-9C0C-CA4C3FC473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5957"/>
            <a:ext cx="8686800" cy="65151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1020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855CFA-2A12-4E3C-3CA2-6A8C025D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F570A-1C91-4504-8DC9-9889926DE39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pic>
        <p:nvPicPr>
          <p:cNvPr id="1026" name="Picture 2" descr="Issue Brief: Status Neutral HIV Care and Service Delivery | Policy and Law  | HIV/AIDS | CDC">
            <a:extLst>
              <a:ext uri="{FF2B5EF4-FFF2-40B4-BE49-F238E27FC236}">
                <a16:creationId xmlns:a16="http://schemas.microsoft.com/office/drawing/2014/main" id="{D3EC64DC-802C-4745-34B9-AC7EAB0860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6800"/>
            <a:ext cx="8534400" cy="4383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5BA05AB-5E16-6C7D-B3BD-7AE5B9D9FFE4}"/>
              </a:ext>
            </a:extLst>
          </p:cNvPr>
          <p:cNvSpPr txBox="1"/>
          <p:nvPr/>
        </p:nvSpPr>
        <p:spPr>
          <a:xfrm>
            <a:off x="318837" y="6336297"/>
            <a:ext cx="46482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Source: https://www.cdc.gov/hiv/policies/data/status-neutral-issue-brief.html</a:t>
            </a:r>
          </a:p>
        </p:txBody>
      </p:sp>
    </p:spTree>
    <p:extLst>
      <p:ext uri="{BB962C8B-B14F-4D97-AF65-F5344CB8AC3E}">
        <p14:creationId xmlns:p14="http://schemas.microsoft.com/office/powerpoint/2010/main" val="2579323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1265" y="685800"/>
            <a:ext cx="2085203" cy="51054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Service Category Ranking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CADA7A9B-6831-4AE5-BE10-8380514DD71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1600200"/>
          <a:ext cx="70104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2">
            <a:extLst>
              <a:ext uri="{FF2B5EF4-FFF2-40B4-BE49-F238E27FC236}">
                <a16:creationId xmlns:a16="http://schemas.microsoft.com/office/drawing/2014/main" id="{CFB6F347-5E95-6368-484F-494A0C096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286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2060"/>
                </a:solidFill>
              </a:rPr>
              <a:t>Reminder!</a:t>
            </a:r>
          </a:p>
        </p:txBody>
      </p:sp>
    </p:spTree>
    <p:extLst>
      <p:ext uri="{BB962C8B-B14F-4D97-AF65-F5344CB8AC3E}">
        <p14:creationId xmlns:p14="http://schemas.microsoft.com/office/powerpoint/2010/main" val="186510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37375" y="1066800"/>
            <a:ext cx="2610625" cy="44611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914400" eaLnBrk="1" hangingPunct="1"/>
            <a:r>
              <a:rPr lang="en-US" sz="4400" kern="1200" spc="-15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Resource</a:t>
            </a:r>
            <a:r>
              <a:rPr lang="en-US" sz="4400" kern="1200" spc="-6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400" kern="1200" spc="-1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Allocation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3E4A158-E6FB-ADD3-AB6A-B88E423CC4DF}"/>
              </a:ext>
            </a:extLst>
          </p:cNvPr>
          <p:cNvSpPr txBox="1"/>
          <p:nvPr/>
        </p:nvSpPr>
        <p:spPr>
          <a:xfrm>
            <a:off x="3276600" y="457200"/>
            <a:ext cx="5029200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5080" eaLnBrk="1" hangingPunct="1">
              <a:lnSpc>
                <a:spcPct val="90000"/>
              </a:lnSpc>
              <a:spcBef>
                <a:spcPts val="95"/>
              </a:spcBef>
            </a:pPr>
            <a:r>
              <a:rPr lang="en-US" sz="2600" spc="-5" dirty="0">
                <a:latin typeface="+mn-lt"/>
              </a:rPr>
              <a:t>P</a:t>
            </a:r>
            <a:r>
              <a:rPr lang="en-US" sz="2600" spc="-10" dirty="0">
                <a:latin typeface="+mn-lt"/>
              </a:rPr>
              <a:t>rocess </a:t>
            </a:r>
            <a:r>
              <a:rPr lang="en-US" sz="2600" spc="-5" dirty="0">
                <a:latin typeface="+mn-lt"/>
              </a:rPr>
              <a:t>of </a:t>
            </a:r>
            <a:r>
              <a:rPr lang="en-US" sz="2600" spc="-15" dirty="0">
                <a:latin typeface="+mn-lt"/>
              </a:rPr>
              <a:t>determining </a:t>
            </a:r>
            <a:r>
              <a:rPr lang="en-US" sz="2600" spc="-10" dirty="0">
                <a:latin typeface="+mn-lt"/>
              </a:rPr>
              <a:t>how  </a:t>
            </a:r>
            <a:r>
              <a:rPr lang="en-US" sz="2600" spc="-5" dirty="0">
                <a:latin typeface="+mn-lt"/>
              </a:rPr>
              <a:t>much </a:t>
            </a:r>
            <a:r>
              <a:rPr lang="en-US" sz="2600" spc="-10" dirty="0">
                <a:latin typeface="+mn-lt"/>
              </a:rPr>
              <a:t>RWHAP </a:t>
            </a:r>
            <a:r>
              <a:rPr lang="en-US" sz="2600" spc="-20" dirty="0">
                <a:latin typeface="+mn-lt"/>
              </a:rPr>
              <a:t>Part </a:t>
            </a:r>
            <a:r>
              <a:rPr lang="en-US" sz="2600" spc="-5" dirty="0">
                <a:latin typeface="+mn-lt"/>
              </a:rPr>
              <a:t>A &amp; Minority AIDS Incentive (MAI) </a:t>
            </a:r>
            <a:r>
              <a:rPr lang="en-US" sz="2600" spc="-20" dirty="0">
                <a:latin typeface="+mn-lt"/>
              </a:rPr>
              <a:t>program </a:t>
            </a:r>
            <a:r>
              <a:rPr lang="en-US" sz="2600" spc="-10" dirty="0">
                <a:latin typeface="+mn-lt"/>
              </a:rPr>
              <a:t>funding will </a:t>
            </a:r>
            <a:r>
              <a:rPr lang="en-US" sz="2600" spc="-5" dirty="0">
                <a:latin typeface="+mn-lt"/>
              </a:rPr>
              <a:t>be </a:t>
            </a:r>
            <a:r>
              <a:rPr lang="en-US" sz="2600" spc="-15" dirty="0">
                <a:latin typeface="+mn-lt"/>
              </a:rPr>
              <a:t>allocated to </a:t>
            </a:r>
            <a:r>
              <a:rPr lang="en-US" sz="2600" dirty="0">
                <a:latin typeface="+mn-lt"/>
              </a:rPr>
              <a:t>each </a:t>
            </a:r>
            <a:r>
              <a:rPr lang="en-US" sz="2600" spc="-5" dirty="0">
                <a:latin typeface="+mn-lt"/>
              </a:rPr>
              <a:t>service</a:t>
            </a:r>
            <a:r>
              <a:rPr lang="en-US" sz="2600" spc="20" dirty="0">
                <a:latin typeface="+mn-lt"/>
              </a:rPr>
              <a:t> </a:t>
            </a:r>
            <a:r>
              <a:rPr lang="en-US" sz="2600" spc="-15" dirty="0">
                <a:latin typeface="+mn-lt"/>
              </a:rPr>
              <a:t>category</a:t>
            </a:r>
            <a:endParaRPr lang="en-US" sz="2600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688FFDF-8CFB-8299-2EB0-F897CFBA34B2}"/>
              </a:ext>
            </a:extLst>
          </p:cNvPr>
          <p:cNvSpPr txBox="1"/>
          <p:nvPr/>
        </p:nvSpPr>
        <p:spPr>
          <a:xfrm>
            <a:off x="3286264" y="2521064"/>
            <a:ext cx="5029199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5080" indent="-342900" eaLnBrk="1" hangingPunct="1">
              <a:spcBef>
                <a:spcPts val="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600" spc="-5" dirty="0">
                <a:latin typeface="+mn-lt"/>
              </a:rPr>
              <a:t>Commission </a:t>
            </a:r>
            <a:r>
              <a:rPr lang="en-US" sz="2600" spc="-10" dirty="0">
                <a:latin typeface="+mn-lt"/>
              </a:rPr>
              <a:t>instructs DHSP </a:t>
            </a:r>
            <a:r>
              <a:rPr lang="en-US" sz="2600" spc="-5" dirty="0">
                <a:latin typeface="+mn-lt"/>
              </a:rPr>
              <a:t>on </a:t>
            </a:r>
            <a:r>
              <a:rPr lang="en-US" sz="2600" spc="-10" dirty="0">
                <a:latin typeface="+mn-lt"/>
              </a:rPr>
              <a:t>how </a:t>
            </a:r>
            <a:r>
              <a:rPr lang="en-US" sz="2600" spc="-15" dirty="0">
                <a:latin typeface="+mn-lt"/>
              </a:rPr>
              <a:t>to distribute </a:t>
            </a:r>
            <a:r>
              <a:rPr lang="en-US" sz="2600" spc="-10" dirty="0">
                <a:latin typeface="+mn-lt"/>
              </a:rPr>
              <a:t>the funds in </a:t>
            </a:r>
            <a:r>
              <a:rPr lang="en-US" sz="2600" spc="-15" dirty="0">
                <a:latin typeface="+mn-lt"/>
              </a:rPr>
              <a:t>contracting </a:t>
            </a:r>
            <a:r>
              <a:rPr lang="en-US" sz="2600" spc="-25" dirty="0">
                <a:latin typeface="+mn-lt"/>
              </a:rPr>
              <a:t>for </a:t>
            </a:r>
            <a:r>
              <a:rPr lang="en-US" sz="2600" spc="-5" dirty="0">
                <a:latin typeface="+mn-lt"/>
              </a:rPr>
              <a:t>service</a:t>
            </a:r>
            <a:r>
              <a:rPr lang="en-US" sz="2600" spc="140" dirty="0">
                <a:latin typeface="+mn-lt"/>
              </a:rPr>
              <a:t> </a:t>
            </a:r>
            <a:r>
              <a:rPr lang="en-US" sz="2600" spc="-15" dirty="0">
                <a:latin typeface="+mn-lt"/>
              </a:rPr>
              <a:t>categories</a:t>
            </a:r>
            <a:endParaRPr lang="en-US" sz="2600" dirty="0">
              <a:latin typeface="+mn-lt"/>
            </a:endParaRPr>
          </a:p>
          <a:p>
            <a:pPr marL="342900" marR="5080" indent="-342900" eaLnBrk="1" hangingPunct="1">
              <a:spcBef>
                <a:spcPts val="12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600" spc="-5" dirty="0">
                <a:latin typeface="+mn-lt"/>
              </a:rPr>
              <a:t>Some </a:t>
            </a:r>
            <a:r>
              <a:rPr lang="en-US" sz="2600" spc="-20" dirty="0">
                <a:latin typeface="+mn-lt"/>
              </a:rPr>
              <a:t>lower-ranked </a:t>
            </a:r>
            <a:r>
              <a:rPr lang="en-US" sz="2600" spc="-5" dirty="0">
                <a:latin typeface="+mn-lt"/>
              </a:rPr>
              <a:t>service </a:t>
            </a:r>
            <a:r>
              <a:rPr lang="en-US" sz="2600" spc="-15" dirty="0">
                <a:latin typeface="+mn-lt"/>
              </a:rPr>
              <a:t>categories </a:t>
            </a:r>
            <a:r>
              <a:rPr lang="en-US" sz="2600" spc="-20" dirty="0">
                <a:latin typeface="+mn-lt"/>
              </a:rPr>
              <a:t>may </a:t>
            </a:r>
            <a:r>
              <a:rPr lang="en-US" sz="2600" spc="-15" dirty="0">
                <a:latin typeface="+mn-lt"/>
              </a:rPr>
              <a:t>receive larger </a:t>
            </a:r>
            <a:r>
              <a:rPr lang="en-US" sz="2600" spc="-10" dirty="0">
                <a:latin typeface="+mn-lt"/>
              </a:rPr>
              <a:t>allocations </a:t>
            </a:r>
            <a:r>
              <a:rPr lang="en-US" sz="2600" spc="-5" dirty="0">
                <a:latin typeface="+mn-lt"/>
              </a:rPr>
              <a:t>than </a:t>
            </a:r>
            <a:r>
              <a:rPr lang="en-US" sz="2600" spc="-20" dirty="0">
                <a:latin typeface="+mn-lt"/>
              </a:rPr>
              <a:t>higher-ranked </a:t>
            </a:r>
            <a:r>
              <a:rPr lang="en-US" sz="2600" spc="-5" dirty="0">
                <a:latin typeface="+mn-lt"/>
              </a:rPr>
              <a:t>service  </a:t>
            </a:r>
            <a:r>
              <a:rPr lang="en-US" sz="2600" spc="-15" dirty="0">
                <a:latin typeface="+mn-lt"/>
              </a:rPr>
              <a:t>categories </a:t>
            </a:r>
            <a:r>
              <a:rPr lang="en-US" sz="2600" spc="-10" dirty="0">
                <a:latin typeface="+mn-lt"/>
              </a:rPr>
              <a:t>due </a:t>
            </a:r>
            <a:r>
              <a:rPr lang="en-US" sz="2600" spc="-15" dirty="0">
                <a:latin typeface="+mn-lt"/>
              </a:rPr>
              <a:t>to </a:t>
            </a:r>
            <a:r>
              <a:rPr lang="en-US" sz="2600" spc="-20" dirty="0">
                <a:latin typeface="+mn-lt"/>
              </a:rPr>
              <a:t>cost </a:t>
            </a:r>
            <a:r>
              <a:rPr lang="en-US" sz="2600" spc="-5" dirty="0">
                <a:latin typeface="+mn-lt"/>
              </a:rPr>
              <a:t>per </a:t>
            </a:r>
            <a:r>
              <a:rPr lang="en-US" sz="2600" spc="-10" dirty="0">
                <a:latin typeface="+mn-lt"/>
              </a:rPr>
              <a:t>client </a:t>
            </a:r>
            <a:r>
              <a:rPr lang="en-US" sz="2600" spc="-5" dirty="0">
                <a:latin typeface="+mn-lt"/>
              </a:rPr>
              <a:t>and services </a:t>
            </a:r>
            <a:r>
              <a:rPr lang="en-US" sz="2600" spc="-15" dirty="0">
                <a:latin typeface="+mn-lt"/>
              </a:rPr>
              <a:t>available through </a:t>
            </a:r>
            <a:r>
              <a:rPr lang="en-US" sz="2600" spc="-5" dirty="0">
                <a:latin typeface="+mn-lt"/>
              </a:rPr>
              <a:t>other </a:t>
            </a:r>
            <a:r>
              <a:rPr lang="en-US" sz="2600" spc="-10" dirty="0">
                <a:latin typeface="+mn-lt"/>
              </a:rPr>
              <a:t>funding</a:t>
            </a:r>
            <a:r>
              <a:rPr lang="en-US" sz="2600" spc="90" dirty="0">
                <a:latin typeface="+mn-lt"/>
              </a:rPr>
              <a:t> </a:t>
            </a:r>
            <a:r>
              <a:rPr lang="en-US" sz="2600" spc="-15" dirty="0">
                <a:latin typeface="+mn-lt"/>
              </a:rPr>
              <a:t>streams</a:t>
            </a:r>
            <a:endParaRPr lang="en-US" sz="2600" dirty="0">
              <a:latin typeface="+mn-l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1169604"/>
            <a:ext cx="2561986" cy="44611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defTabSz="914400" eaLnBrk="1" hangingPunct="1"/>
            <a:r>
              <a:rPr lang="en-US" sz="4400" spc="-1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Directives</a:t>
            </a:r>
            <a:endParaRPr lang="en-US" sz="4400" kern="1200" spc="-10" dirty="0">
              <a:solidFill>
                <a:srgbClr val="FFFFFF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FB88EA-1AE0-217F-E5F8-AC7546BF3401}"/>
              </a:ext>
            </a:extLst>
          </p:cNvPr>
          <p:cNvSpPr txBox="1"/>
          <p:nvPr/>
        </p:nvSpPr>
        <p:spPr>
          <a:xfrm>
            <a:off x="2971800" y="493422"/>
            <a:ext cx="5867400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latin typeface="+mn-lt"/>
              </a:rPr>
              <a:t>Provides guidance to the recipient (DHSP) on how to meet </a:t>
            </a:r>
            <a:r>
              <a:rPr lang="en-US" sz="2600" u="sng" dirty="0">
                <a:latin typeface="+mn-lt"/>
              </a:rPr>
              <a:t>prevention</a:t>
            </a:r>
            <a:r>
              <a:rPr lang="en-US" sz="2600" dirty="0">
                <a:latin typeface="+mn-lt"/>
              </a:rPr>
              <a:t> and </a:t>
            </a:r>
            <a:r>
              <a:rPr lang="en-US" sz="2600" u="sng" dirty="0">
                <a:latin typeface="+mn-lt"/>
              </a:rPr>
              <a:t>care </a:t>
            </a:r>
            <a:r>
              <a:rPr lang="en-US" sz="2600" dirty="0">
                <a:latin typeface="+mn-lt"/>
              </a:rPr>
              <a:t>priorities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90EB74F-B697-D970-1984-F66D02419EB6}"/>
              </a:ext>
            </a:extLst>
          </p:cNvPr>
          <p:cNvSpPr txBox="1"/>
          <p:nvPr/>
        </p:nvSpPr>
        <p:spPr>
          <a:xfrm>
            <a:off x="3276600" y="1952162"/>
            <a:ext cx="5334000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228600" eaLnBrk="1" hangingPunct="1">
              <a:spcBef>
                <a:spcPts val="800"/>
              </a:spcBef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z="2600" dirty="0">
                <a:latin typeface="+mn-lt"/>
              </a:rPr>
              <a:t>Involves instructions for the recipient to follow in developing requirements for providers for use in procurement and contracting</a:t>
            </a:r>
          </a:p>
          <a:p>
            <a:pPr marL="355600" marR="5080" indent="-228600" eaLnBrk="1" hangingPunct="1">
              <a:spcBef>
                <a:spcPts val="1200"/>
              </a:spcBef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z="2600" spc="-10" dirty="0">
                <a:latin typeface="+mn-lt"/>
              </a:rPr>
              <a:t>Usually addresses populations to be served, geographic areas to be prioritized, and/or service models or strategies to be used </a:t>
            </a:r>
            <a:endParaRPr 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35273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9746" y="1153572"/>
            <a:ext cx="3125454" cy="44611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12700" algn="l" defTabSz="914400" eaLnBrk="1" hangingPunct="1"/>
            <a:r>
              <a:rPr lang="en-US" sz="4400" kern="1200" spc="-15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Reallocation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57599" y="591344"/>
            <a:ext cx="4857749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114300" marR="99060" eaLnBrk="1" hangingPunct="1">
              <a:lnSpc>
                <a:spcPct val="110000"/>
              </a:lnSpc>
              <a:spcBef>
                <a:spcPts val="95"/>
              </a:spcBef>
            </a:pPr>
            <a:r>
              <a:rPr lang="en-US" sz="2800" spc="-15" dirty="0">
                <a:latin typeface="+mn-lt"/>
              </a:rPr>
              <a:t>Process </a:t>
            </a:r>
            <a:r>
              <a:rPr lang="en-US" sz="2800" spc="-5" dirty="0">
                <a:latin typeface="+mn-lt"/>
              </a:rPr>
              <a:t>of </a:t>
            </a:r>
            <a:r>
              <a:rPr lang="en-US" sz="2800" spc="-10" dirty="0">
                <a:latin typeface="+mn-lt"/>
              </a:rPr>
              <a:t>moving </a:t>
            </a:r>
            <a:r>
              <a:rPr lang="en-US" sz="2800" spc="-20" dirty="0">
                <a:latin typeface="+mn-lt"/>
              </a:rPr>
              <a:t>program </a:t>
            </a:r>
            <a:r>
              <a:rPr lang="en-US" sz="2800" spc="-10" dirty="0">
                <a:latin typeface="+mn-lt"/>
              </a:rPr>
              <a:t>funds  </a:t>
            </a:r>
            <a:r>
              <a:rPr lang="en-US" sz="2800" spc="-15" dirty="0">
                <a:latin typeface="+mn-lt"/>
              </a:rPr>
              <a:t>across </a:t>
            </a:r>
            <a:r>
              <a:rPr lang="en-US" sz="2800" spc="-5" dirty="0">
                <a:latin typeface="+mn-lt"/>
              </a:rPr>
              <a:t>service </a:t>
            </a:r>
            <a:r>
              <a:rPr lang="en-US" sz="2800" spc="-15" dirty="0">
                <a:latin typeface="+mn-lt"/>
              </a:rPr>
              <a:t>categories </a:t>
            </a:r>
            <a:r>
              <a:rPr lang="en-US" sz="2800" spc="-10" dirty="0">
                <a:latin typeface="+mn-lt"/>
              </a:rPr>
              <a:t>after the initial allocations </a:t>
            </a:r>
            <a:r>
              <a:rPr lang="en-US" sz="2800" spc="-20" dirty="0">
                <a:latin typeface="+mn-lt"/>
              </a:rPr>
              <a:t>are </a:t>
            </a:r>
            <a:r>
              <a:rPr lang="en-US" sz="2800" spc="-5" dirty="0">
                <a:latin typeface="+mn-lt"/>
              </a:rPr>
              <a:t>made. </a:t>
            </a:r>
          </a:p>
          <a:p>
            <a:pPr marL="114300" marR="99060" eaLnBrk="1" hangingPunct="1">
              <a:lnSpc>
                <a:spcPct val="90000"/>
              </a:lnSpc>
              <a:spcBef>
                <a:spcPts val="95"/>
              </a:spcBef>
            </a:pPr>
            <a:endParaRPr lang="en-US" sz="2600" spc="-5" dirty="0">
              <a:latin typeface="+mn-lt"/>
            </a:endParaRPr>
          </a:p>
          <a:p>
            <a:pPr marL="114300" marR="99060" eaLnBrk="1" hangingPunct="1">
              <a:lnSpc>
                <a:spcPct val="90000"/>
              </a:lnSpc>
              <a:spcBef>
                <a:spcPts val="95"/>
              </a:spcBef>
            </a:pPr>
            <a:r>
              <a:rPr lang="en-US" sz="2800" spc="-5" dirty="0">
                <a:latin typeface="+mn-lt"/>
              </a:rPr>
              <a:t>This </a:t>
            </a:r>
            <a:r>
              <a:rPr lang="en-US" sz="2800" spc="-20" dirty="0">
                <a:latin typeface="+mn-lt"/>
              </a:rPr>
              <a:t>may</a:t>
            </a:r>
            <a:r>
              <a:rPr lang="en-US" sz="2800" spc="25" dirty="0">
                <a:latin typeface="+mn-lt"/>
              </a:rPr>
              <a:t> </a:t>
            </a:r>
            <a:r>
              <a:rPr lang="en-US" sz="2800" spc="-5" dirty="0">
                <a:latin typeface="+mn-lt"/>
              </a:rPr>
              <a:t>occur:</a:t>
            </a:r>
            <a:endParaRPr lang="en-US" sz="2800" dirty="0">
              <a:latin typeface="+mn-lt"/>
            </a:endParaRPr>
          </a:p>
          <a:p>
            <a:pPr marL="914400" marR="5080" lvl="1" indent="-468313" eaLnBrk="1" hangingPunct="1">
              <a:lnSpc>
                <a:spcPct val="110000"/>
              </a:lnSpc>
              <a:spcBef>
                <a:spcPts val="12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800" spc="-15" dirty="0">
                <a:latin typeface="+mn-lt"/>
              </a:rPr>
              <a:t>Right after </a:t>
            </a:r>
            <a:r>
              <a:rPr lang="en-US" sz="2800" spc="-25" dirty="0">
                <a:latin typeface="+mn-lt"/>
              </a:rPr>
              <a:t>grant award </a:t>
            </a:r>
            <a:r>
              <a:rPr lang="en-US" sz="2800" spc="-5" dirty="0">
                <a:latin typeface="+mn-lt"/>
              </a:rPr>
              <a:t>(partial and </a:t>
            </a:r>
            <a:r>
              <a:rPr lang="en-US" sz="2800" spc="-10" dirty="0">
                <a:latin typeface="+mn-lt"/>
              </a:rPr>
              <a:t>final </a:t>
            </a:r>
            <a:r>
              <a:rPr lang="en-US" sz="2800" spc="-20" dirty="0">
                <a:latin typeface="+mn-lt"/>
              </a:rPr>
              <a:t>award), </a:t>
            </a:r>
            <a:r>
              <a:rPr lang="en-US" sz="2800" spc="-10" dirty="0">
                <a:latin typeface="+mn-lt"/>
              </a:rPr>
              <a:t>since the </a:t>
            </a:r>
            <a:r>
              <a:rPr lang="en-US" sz="2800" spc="-25" dirty="0">
                <a:latin typeface="+mn-lt"/>
              </a:rPr>
              <a:t>award </a:t>
            </a:r>
            <a:r>
              <a:rPr lang="en-US" sz="2800" spc="-10" dirty="0">
                <a:latin typeface="+mn-lt"/>
              </a:rPr>
              <a:t>is usually higher </a:t>
            </a:r>
            <a:r>
              <a:rPr lang="en-US" sz="2800" spc="-5" dirty="0">
                <a:latin typeface="+mn-lt"/>
              </a:rPr>
              <a:t>or </a:t>
            </a:r>
            <a:r>
              <a:rPr lang="en-US" sz="2800" spc="-15" dirty="0">
                <a:latin typeface="+mn-lt"/>
              </a:rPr>
              <a:t>lower </a:t>
            </a:r>
            <a:r>
              <a:rPr lang="en-US" sz="2800" spc="-5" dirty="0">
                <a:latin typeface="+mn-lt"/>
              </a:rPr>
              <a:t>than </a:t>
            </a:r>
            <a:r>
              <a:rPr lang="en-US" sz="2800" spc="-10" dirty="0">
                <a:latin typeface="+mn-lt"/>
              </a:rPr>
              <a:t>the amount </a:t>
            </a:r>
            <a:r>
              <a:rPr lang="en-US" sz="2800" spc="-15" dirty="0">
                <a:latin typeface="+mn-lt"/>
              </a:rPr>
              <a:t>requested </a:t>
            </a:r>
            <a:r>
              <a:rPr lang="en-US" sz="2800" spc="-10" dirty="0">
                <a:latin typeface="+mn-lt"/>
              </a:rPr>
              <a:t>in the</a:t>
            </a:r>
            <a:r>
              <a:rPr lang="en-US" sz="2800" spc="75" dirty="0">
                <a:latin typeface="+mn-lt"/>
              </a:rPr>
              <a:t> </a:t>
            </a:r>
            <a:r>
              <a:rPr lang="en-US" sz="2800" spc="-10" dirty="0">
                <a:latin typeface="+mn-lt"/>
              </a:rPr>
              <a:t>application</a:t>
            </a:r>
            <a:endParaRPr lang="en-US" sz="2800" dirty="0">
              <a:latin typeface="+mn-lt"/>
            </a:endParaRPr>
          </a:p>
          <a:p>
            <a:pPr marL="914400" marR="5080" lvl="1" indent="-468313" eaLnBrk="1" hangingPunct="1">
              <a:lnSpc>
                <a:spcPct val="110000"/>
              </a:lnSpc>
              <a:spcBef>
                <a:spcPts val="12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800" spc="-10" dirty="0">
                <a:latin typeface="+mn-lt"/>
              </a:rPr>
              <a:t>During the </a:t>
            </a:r>
            <a:r>
              <a:rPr lang="en-US" sz="2800" spc="-20" dirty="0">
                <a:latin typeface="+mn-lt"/>
              </a:rPr>
              <a:t>program </a:t>
            </a:r>
            <a:r>
              <a:rPr lang="en-US" sz="2800" spc="-60" dirty="0">
                <a:latin typeface="+mn-lt"/>
              </a:rPr>
              <a:t>year, </a:t>
            </a:r>
            <a:r>
              <a:rPr lang="en-US" sz="2800" spc="-5" dirty="0">
                <a:latin typeface="+mn-lt"/>
              </a:rPr>
              <a:t>when </a:t>
            </a:r>
            <a:r>
              <a:rPr lang="en-US" sz="2800" spc="-10" dirty="0">
                <a:latin typeface="+mn-lt"/>
              </a:rPr>
              <a:t>funds </a:t>
            </a:r>
            <a:r>
              <a:rPr lang="en-US" sz="2800" spc="-20" dirty="0">
                <a:latin typeface="+mn-lt"/>
              </a:rPr>
              <a:t>are </a:t>
            </a:r>
            <a:r>
              <a:rPr lang="en-US" sz="2800" spc="-15" dirty="0">
                <a:latin typeface="+mn-lt"/>
              </a:rPr>
              <a:t>underspent  </a:t>
            </a:r>
            <a:r>
              <a:rPr lang="en-US" sz="2800" spc="-10" dirty="0">
                <a:latin typeface="+mn-lt"/>
              </a:rPr>
              <a:t>in </a:t>
            </a:r>
            <a:r>
              <a:rPr lang="en-US" sz="2800" spc="-5" dirty="0">
                <a:latin typeface="+mn-lt"/>
              </a:rPr>
              <a:t>one </a:t>
            </a:r>
            <a:r>
              <a:rPr lang="en-US" sz="2800" spc="-15" dirty="0">
                <a:latin typeface="+mn-lt"/>
              </a:rPr>
              <a:t>category </a:t>
            </a:r>
            <a:r>
              <a:rPr lang="en-US" sz="2800" spc="-5" dirty="0">
                <a:latin typeface="+mn-lt"/>
              </a:rPr>
              <a:t>and demand </a:t>
            </a:r>
            <a:r>
              <a:rPr lang="en-US" sz="2800" spc="-10" dirty="0">
                <a:latin typeface="+mn-lt"/>
              </a:rPr>
              <a:t>is </a:t>
            </a:r>
            <a:r>
              <a:rPr lang="en-US" sz="2800" spc="-15" dirty="0">
                <a:latin typeface="+mn-lt"/>
              </a:rPr>
              <a:t>greater </a:t>
            </a:r>
            <a:r>
              <a:rPr lang="en-US" sz="2800" spc="-10" dirty="0">
                <a:latin typeface="+mn-lt"/>
              </a:rPr>
              <a:t>in</a:t>
            </a:r>
            <a:r>
              <a:rPr lang="en-US" sz="2800" spc="90" dirty="0">
                <a:latin typeface="+mn-lt"/>
              </a:rPr>
              <a:t> </a:t>
            </a:r>
            <a:r>
              <a:rPr lang="en-US" sz="2800" spc="-5" dirty="0">
                <a:latin typeface="+mn-lt"/>
              </a:rPr>
              <a:t>another</a:t>
            </a: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15114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98460" y="1783959"/>
            <a:ext cx="306548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 defTabSz="914400" eaLnBrk="1" hangingPunct="1">
              <a:tabLst>
                <a:tab pos="1515745" algn="l"/>
              </a:tabLst>
            </a:pPr>
            <a:r>
              <a:rPr lang="en-US" sz="4700" spc="-2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Steps </a:t>
            </a:r>
            <a:r>
              <a:rPr lang="en-US" sz="47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 </a:t>
            </a:r>
            <a:r>
              <a:rPr lang="en-US" sz="47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4700" spc="-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PSRA</a:t>
            </a:r>
            <a:r>
              <a:rPr lang="en-US" sz="4700" spc="-7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700" spc="-15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Process</a:t>
            </a:r>
            <a:endParaRPr lang="en-US" sz="47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A picture containing sitting, table, gray, wooden&#10;&#10;Description automatically generated">
            <a:extLst>
              <a:ext uri="{FF2B5EF4-FFF2-40B4-BE49-F238E27FC236}">
                <a16:creationId xmlns:a16="http://schemas.microsoft.com/office/drawing/2014/main" id="{C5462B1E-A5C4-450A-BCEC-D72D2F4A6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" b="2101"/>
          <a:stretch/>
        </p:blipFill>
        <p:spPr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1153571"/>
            <a:ext cx="2971800" cy="44611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914400" eaLnBrk="1" hangingPunct="1"/>
            <a:r>
              <a:rPr lang="en-US" sz="4400" kern="1200" spc="-5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Needs</a:t>
            </a:r>
            <a:r>
              <a:rPr lang="en-US" sz="4400" kern="1200" spc="-65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4400" kern="1200" spc="-5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Assessment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5200" y="591344"/>
            <a:ext cx="5198919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127000" eaLnBrk="1" hangingPunct="1">
              <a:lnSpc>
                <a:spcPct val="90000"/>
              </a:lnSpc>
              <a:spcBef>
                <a:spcPts val="770"/>
              </a:spcBef>
              <a:buClr>
                <a:srgbClr val="08B89D"/>
              </a:buClr>
              <a:tabLst>
                <a:tab pos="354965" algn="l"/>
                <a:tab pos="355600" algn="l"/>
              </a:tabLst>
            </a:pPr>
            <a:r>
              <a:rPr lang="en-US" sz="2600" spc="-15" dirty="0">
                <a:latin typeface="+mn-lt"/>
              </a:rPr>
              <a:t>Joint </a:t>
            </a:r>
            <a:r>
              <a:rPr lang="en-US" sz="2600" spc="-25" dirty="0">
                <a:latin typeface="+mn-lt"/>
              </a:rPr>
              <a:t>effort </a:t>
            </a:r>
            <a:r>
              <a:rPr lang="en-US" sz="2600" spc="-5" dirty="0">
                <a:latin typeface="+mn-lt"/>
              </a:rPr>
              <a:t>of Commission and DHSP</a:t>
            </a:r>
            <a:endParaRPr lang="en-US" sz="2600" dirty="0">
              <a:latin typeface="+mn-lt"/>
            </a:endParaRPr>
          </a:p>
          <a:p>
            <a:pPr marL="127000" eaLnBrk="1" hangingPunct="1">
              <a:lnSpc>
                <a:spcPct val="90000"/>
              </a:lnSpc>
              <a:spcBef>
                <a:spcPts val="675"/>
              </a:spcBef>
              <a:buClr>
                <a:srgbClr val="08B89D"/>
              </a:buClr>
              <a:tabLst>
                <a:tab pos="354965" algn="l"/>
                <a:tab pos="355600" algn="l"/>
              </a:tabLst>
            </a:pPr>
            <a:r>
              <a:rPr lang="en-US" sz="2600" spc="-5" dirty="0">
                <a:latin typeface="+mn-lt"/>
              </a:rPr>
              <a:t>Includes:</a:t>
            </a:r>
            <a:endParaRPr lang="en-US" sz="2600" dirty="0">
              <a:latin typeface="+mn-lt"/>
            </a:endParaRPr>
          </a:p>
          <a:p>
            <a:pPr marL="914400" lvl="1" indent="-457200" eaLnBrk="1" hangingPunct="1">
              <a:lnSpc>
                <a:spcPct val="90000"/>
              </a:lnSpc>
              <a:spcBef>
                <a:spcPts val="6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600" spc="-5" dirty="0">
                <a:latin typeface="+mn-lt"/>
              </a:rPr>
              <a:t>Epidemiologic</a:t>
            </a:r>
            <a:r>
              <a:rPr lang="en-US" sz="2600" spc="-30" dirty="0">
                <a:latin typeface="+mn-lt"/>
              </a:rPr>
              <a:t> </a:t>
            </a:r>
            <a:r>
              <a:rPr lang="en-US" sz="2600" spc="-10" dirty="0">
                <a:latin typeface="+mn-lt"/>
              </a:rPr>
              <a:t>profile</a:t>
            </a:r>
            <a:endParaRPr lang="en-US" sz="2600" dirty="0">
              <a:latin typeface="+mn-lt"/>
            </a:endParaRPr>
          </a:p>
          <a:p>
            <a:pPr marL="914400" marR="5080" lvl="1" indent="-457200" eaLnBrk="1" hangingPunct="1">
              <a:lnSpc>
                <a:spcPct val="90000"/>
              </a:lnSpc>
              <a:spcBef>
                <a:spcPts val="58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600" spc="-10" dirty="0">
                <a:latin typeface="+mn-lt"/>
              </a:rPr>
              <a:t>Estimates </a:t>
            </a:r>
            <a:r>
              <a:rPr lang="en-US" sz="2600" spc="-5" dirty="0">
                <a:latin typeface="+mn-lt"/>
              </a:rPr>
              <a:t>of </a:t>
            </a:r>
            <a:r>
              <a:rPr lang="en-US" sz="2600" dirty="0">
                <a:latin typeface="+mn-lt"/>
              </a:rPr>
              <a:t>the </a:t>
            </a:r>
            <a:r>
              <a:rPr lang="en-US" sz="2600" spc="-5" dirty="0">
                <a:latin typeface="+mn-lt"/>
              </a:rPr>
              <a:t>number and </a:t>
            </a:r>
            <a:r>
              <a:rPr lang="en-US" sz="2600" spc="-10" dirty="0">
                <a:latin typeface="+mn-lt"/>
              </a:rPr>
              <a:t>characteristics </a:t>
            </a:r>
            <a:r>
              <a:rPr lang="en-US" sz="2600" spc="-5" dirty="0">
                <a:latin typeface="+mn-lt"/>
              </a:rPr>
              <a:t>of </a:t>
            </a:r>
            <a:r>
              <a:rPr lang="en-US" sz="2600" spc="-30" dirty="0">
                <a:latin typeface="+mn-lt"/>
              </a:rPr>
              <a:t>PLWHA  </a:t>
            </a:r>
            <a:r>
              <a:rPr lang="en-US" sz="2600" dirty="0">
                <a:latin typeface="+mn-lt"/>
              </a:rPr>
              <a:t>with </a:t>
            </a:r>
            <a:r>
              <a:rPr lang="en-US" sz="2600" spc="-5" dirty="0">
                <a:latin typeface="+mn-lt"/>
              </a:rPr>
              <a:t>unmet </a:t>
            </a:r>
            <a:r>
              <a:rPr lang="en-US" sz="2600" dirty="0">
                <a:latin typeface="+mn-lt"/>
              </a:rPr>
              <a:t>needs </a:t>
            </a:r>
            <a:r>
              <a:rPr lang="en-US" sz="2600" spc="-5" dirty="0">
                <a:latin typeface="+mn-lt"/>
              </a:rPr>
              <a:t>and of individuals </a:t>
            </a:r>
            <a:r>
              <a:rPr lang="en-US" sz="2600" dirty="0">
                <a:latin typeface="+mn-lt"/>
              </a:rPr>
              <a:t>with </a:t>
            </a:r>
            <a:r>
              <a:rPr lang="en-US" sz="2600" spc="-30" dirty="0">
                <a:latin typeface="+mn-lt"/>
              </a:rPr>
              <a:t>HIV/AIDS </a:t>
            </a:r>
            <a:r>
              <a:rPr lang="en-US" sz="2600" dirty="0">
                <a:latin typeface="+mn-lt"/>
              </a:rPr>
              <a:t>who </a:t>
            </a:r>
            <a:r>
              <a:rPr lang="en-US" sz="2600" spc="-15" dirty="0">
                <a:latin typeface="+mn-lt"/>
              </a:rPr>
              <a:t>are unaware </a:t>
            </a:r>
            <a:r>
              <a:rPr lang="en-US" sz="2600" spc="-5" dirty="0">
                <a:latin typeface="+mn-lt"/>
              </a:rPr>
              <a:t>of </a:t>
            </a:r>
            <a:r>
              <a:rPr lang="en-US" sz="2600" dirty="0">
                <a:latin typeface="+mn-lt"/>
              </a:rPr>
              <a:t>their</a:t>
            </a:r>
            <a:r>
              <a:rPr lang="en-US" sz="2600" spc="-5" dirty="0">
                <a:latin typeface="+mn-lt"/>
              </a:rPr>
              <a:t> </a:t>
            </a:r>
            <a:r>
              <a:rPr lang="en-US" sz="2600" spc="-15" dirty="0">
                <a:latin typeface="+mn-lt"/>
              </a:rPr>
              <a:t>status</a:t>
            </a:r>
            <a:endParaRPr lang="en-US" sz="2600" dirty="0">
              <a:latin typeface="+mn-lt"/>
            </a:endParaRPr>
          </a:p>
          <a:p>
            <a:pPr marL="914400" lvl="1" indent="-457200" eaLnBrk="1" hangingPunct="1">
              <a:lnSpc>
                <a:spcPct val="9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600" spc="-5" dirty="0">
                <a:latin typeface="+mn-lt"/>
              </a:rPr>
              <a:t>Assessment of </a:t>
            </a:r>
            <a:r>
              <a:rPr lang="en-US" sz="2600" dirty="0">
                <a:latin typeface="+mn-lt"/>
              </a:rPr>
              <a:t>service needs and </a:t>
            </a:r>
            <a:r>
              <a:rPr lang="en-US" sz="2600" spc="-5" dirty="0">
                <a:latin typeface="+mn-lt"/>
              </a:rPr>
              <a:t>barriers </a:t>
            </a:r>
            <a:r>
              <a:rPr lang="en-US" sz="2600" spc="-15" dirty="0">
                <a:latin typeface="+mn-lt"/>
              </a:rPr>
              <a:t>to</a:t>
            </a:r>
            <a:r>
              <a:rPr lang="en-US" sz="2600" spc="-65" dirty="0">
                <a:latin typeface="+mn-lt"/>
              </a:rPr>
              <a:t> </a:t>
            </a:r>
            <a:r>
              <a:rPr lang="en-US" sz="2600" spc="-15" dirty="0">
                <a:latin typeface="+mn-lt"/>
              </a:rPr>
              <a:t>care</a:t>
            </a:r>
            <a:endParaRPr lang="en-US" sz="2600" dirty="0">
              <a:latin typeface="+mn-lt"/>
            </a:endParaRPr>
          </a:p>
          <a:p>
            <a:pPr marL="914400" lvl="1" indent="-457200" eaLnBrk="1" hangingPunct="1">
              <a:lnSpc>
                <a:spcPct val="9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600" spc="-10" dirty="0">
                <a:latin typeface="+mn-lt"/>
              </a:rPr>
              <a:t>Resource</a:t>
            </a:r>
            <a:r>
              <a:rPr lang="en-US" sz="2600" spc="-30" dirty="0">
                <a:latin typeface="+mn-lt"/>
              </a:rPr>
              <a:t> </a:t>
            </a:r>
            <a:r>
              <a:rPr lang="en-US" sz="2600" spc="-15" dirty="0">
                <a:latin typeface="+mn-lt"/>
              </a:rPr>
              <a:t>inventory/review</a:t>
            </a:r>
            <a:endParaRPr lang="en-US" sz="2600" dirty="0">
              <a:latin typeface="+mn-lt"/>
            </a:endParaRPr>
          </a:p>
          <a:p>
            <a:pPr marL="914400" lvl="1" indent="-457200" eaLnBrk="1" hangingPunct="1">
              <a:lnSpc>
                <a:spcPct val="9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600" spc="-10" dirty="0">
                <a:latin typeface="+mn-lt"/>
              </a:rPr>
              <a:t>Provider </a:t>
            </a:r>
            <a:r>
              <a:rPr lang="en-US" sz="2600" spc="-5" dirty="0">
                <a:latin typeface="+mn-lt"/>
              </a:rPr>
              <a:t>capacity </a:t>
            </a:r>
            <a:r>
              <a:rPr lang="en-US" sz="2600" dirty="0">
                <a:latin typeface="+mn-lt"/>
              </a:rPr>
              <a:t>and </a:t>
            </a:r>
            <a:r>
              <a:rPr lang="en-US" sz="2600" spc="-5" dirty="0">
                <a:latin typeface="+mn-lt"/>
              </a:rPr>
              <a:t>capability</a:t>
            </a:r>
            <a:endParaRPr lang="en-US" sz="2600" dirty="0">
              <a:latin typeface="+mn-lt"/>
            </a:endParaRPr>
          </a:p>
          <a:p>
            <a:pPr marL="914400" lvl="1" indent="-457200" eaLnBrk="1" hangingPunct="1">
              <a:lnSpc>
                <a:spcPct val="90000"/>
              </a:lnSpc>
              <a:spcBef>
                <a:spcPts val="575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600" spc="-5" dirty="0">
                <a:latin typeface="+mn-lt"/>
              </a:rPr>
              <a:t>Assessment of unmet needs/ service</a:t>
            </a:r>
            <a:r>
              <a:rPr lang="en-US" sz="2600" spc="-10" dirty="0">
                <a:latin typeface="+mn-lt"/>
              </a:rPr>
              <a:t> </a:t>
            </a:r>
            <a:r>
              <a:rPr lang="en-US" sz="2600" spc="-20" dirty="0">
                <a:latin typeface="+mn-lt"/>
              </a:rPr>
              <a:t>gaps</a:t>
            </a:r>
            <a:endParaRPr lang="en-US" sz="2600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4800B-81C1-4819-A5AC-84E665078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81273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2060"/>
                </a:solidFill>
              </a:rPr>
              <a:t>Meaningful Involvement of People Living with Affected by HIV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8A811-CDE5-43D0-9213-EFD0B9CA1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925" y="1489868"/>
            <a:ext cx="8058150" cy="387826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buClr>
                <a:srgbClr val="002060"/>
              </a:buClr>
            </a:pPr>
            <a:r>
              <a:rPr lang="en-US" sz="2400" dirty="0">
                <a:cs typeface="Calibri" panose="020F0502020204030204" pitchFamily="34" charset="0"/>
              </a:rPr>
              <a:t>A </a:t>
            </a:r>
            <a:r>
              <a:rPr lang="en-US" sz="2400" b="0" i="0" dirty="0">
                <a:effectLst/>
                <a:cs typeface="Calibri" panose="020F0502020204030204" pitchFamily="34" charset="0"/>
              </a:rPr>
              <a:t>principle that aims to realize the rights and responsibilities of people living with HIV, including their right to self-determination and participation in decision-making processes that affect their lives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2060"/>
              </a:buClr>
            </a:pPr>
            <a:r>
              <a:rPr lang="en-US" sz="2400" dirty="0">
                <a:cs typeface="Calibri" panose="020F0502020204030204" pitchFamily="34" charset="0"/>
              </a:rPr>
              <a:t>Serve on the Commission and /or be active participants at meetings and decision-making process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2060"/>
              </a:buClr>
            </a:pPr>
            <a:r>
              <a:rPr lang="en-US" sz="2400" dirty="0">
                <a:cs typeface="Calibri" panose="020F0502020204030204" pitchFamily="34" charset="0"/>
              </a:rPr>
              <a:t>Provide ongoing feedback on service experiences (positive </a:t>
            </a:r>
            <a:r>
              <a:rPr lang="en-US" sz="2400" dirty="0">
                <a:solidFill>
                  <a:srgbClr val="333333"/>
                </a:solidFill>
              </a:rPr>
              <a:t>and negative)- with aim of improving services</a:t>
            </a:r>
          </a:p>
          <a:p>
            <a:pPr>
              <a:lnSpc>
                <a:spcPct val="100000"/>
              </a:lnSpc>
              <a:spcBef>
                <a:spcPts val="1200"/>
              </a:spcBef>
              <a:buClr>
                <a:srgbClr val="002060"/>
              </a:buClr>
            </a:pPr>
            <a:r>
              <a:rPr lang="en-US" sz="2400" dirty="0">
                <a:solidFill>
                  <a:srgbClr val="333333"/>
                </a:solidFill>
              </a:rPr>
              <a:t>Work towards equity and social justice</a:t>
            </a:r>
            <a:endParaRPr 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7ECC8-CAF9-440F-9420-8CD0F2546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1FC83-7089-4669-AF39-B88459934211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3458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00" y="1153571"/>
            <a:ext cx="2400300" cy="44611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914400" eaLnBrk="1" hangingPunct="1"/>
            <a:r>
              <a:rPr lang="en-US" sz="44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PSRA</a:t>
            </a:r>
            <a:r>
              <a:rPr lang="en-US" sz="4400" kern="1200" spc="-85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4400" kern="1200" spc="-5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Tips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23168" y="591344"/>
            <a:ext cx="5868432" cy="55856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55600" marR="389890" indent="-355600" eaLnBrk="1" hangingPunct="1">
              <a:spcBef>
                <a:spcPts val="6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600" spc="-10" dirty="0">
                <a:latin typeface="+mn-lt"/>
              </a:rPr>
              <a:t>There is </a:t>
            </a:r>
            <a:r>
              <a:rPr lang="en-US" sz="2600" spc="-5" dirty="0">
                <a:latin typeface="+mn-lt"/>
              </a:rPr>
              <a:t>no one </a:t>
            </a:r>
            <a:r>
              <a:rPr lang="en-US" sz="2600" spc="5" dirty="0">
                <a:latin typeface="+mn-lt"/>
              </a:rPr>
              <a:t>“right” </a:t>
            </a:r>
            <a:r>
              <a:rPr lang="en-US" sz="2600" spc="-30" dirty="0">
                <a:latin typeface="+mn-lt"/>
              </a:rPr>
              <a:t>way </a:t>
            </a:r>
            <a:r>
              <a:rPr lang="en-US" sz="2600" spc="-15" dirty="0">
                <a:latin typeface="+mn-lt"/>
              </a:rPr>
              <a:t>to </a:t>
            </a:r>
            <a:r>
              <a:rPr lang="en-US" sz="2600" spc="-10" dirty="0">
                <a:latin typeface="+mn-lt"/>
              </a:rPr>
              <a:t>set priorities </a:t>
            </a:r>
            <a:r>
              <a:rPr lang="en-US" sz="2600" spc="-5" dirty="0">
                <a:latin typeface="+mn-lt"/>
              </a:rPr>
              <a:t>and </a:t>
            </a:r>
            <a:r>
              <a:rPr lang="en-US" sz="2600" spc="-15" dirty="0">
                <a:latin typeface="+mn-lt"/>
              </a:rPr>
              <a:t>allocate</a:t>
            </a:r>
            <a:r>
              <a:rPr lang="en-US" sz="2600" spc="-25" dirty="0">
                <a:latin typeface="+mn-lt"/>
              </a:rPr>
              <a:t> </a:t>
            </a:r>
            <a:r>
              <a:rPr lang="en-US" sz="2600" spc="-15" dirty="0">
                <a:latin typeface="+mn-lt"/>
              </a:rPr>
              <a:t>resources.</a:t>
            </a:r>
            <a:endParaRPr lang="en-US" sz="2600" dirty="0">
              <a:latin typeface="+mn-lt"/>
            </a:endParaRPr>
          </a:p>
          <a:p>
            <a:pPr marL="355600" marR="69215" indent="-355600" eaLnBrk="1" hangingPunct="1">
              <a:spcBef>
                <a:spcPts val="6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600" spc="-10" dirty="0">
                <a:latin typeface="+mn-lt"/>
              </a:rPr>
              <a:t>An evolving process influenced by status-neutral approaches and ever-changing healthcare landscape like Medi-Cal expansion</a:t>
            </a:r>
            <a:endParaRPr lang="en-US" sz="2600" dirty="0">
              <a:latin typeface="+mn-lt"/>
            </a:endParaRPr>
          </a:p>
          <a:p>
            <a:pPr marL="355600" marR="69215" indent="-355600" eaLnBrk="1" hangingPunct="1">
              <a:spcBef>
                <a:spcPts val="6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600" spc="-15" dirty="0">
                <a:latin typeface="+mn-lt"/>
              </a:rPr>
              <a:t>Process must </a:t>
            </a:r>
            <a:r>
              <a:rPr lang="en-US" sz="2600" spc="-5" dirty="0">
                <a:latin typeface="+mn-lt"/>
              </a:rPr>
              <a:t>be </a:t>
            </a:r>
            <a:r>
              <a:rPr lang="en-US" sz="2600" spc="-10" dirty="0">
                <a:latin typeface="+mn-lt"/>
              </a:rPr>
              <a:t>documented in writing </a:t>
            </a:r>
            <a:r>
              <a:rPr lang="en-US" sz="2600" spc="-5" dirty="0">
                <a:latin typeface="+mn-lt"/>
              </a:rPr>
              <a:t>and used </a:t>
            </a:r>
            <a:r>
              <a:rPr lang="en-US" sz="2600" spc="-15" dirty="0">
                <a:latin typeface="+mn-lt"/>
              </a:rPr>
              <a:t>to </a:t>
            </a:r>
            <a:r>
              <a:rPr lang="en-US" sz="2600" spc="-10" dirty="0">
                <a:latin typeface="+mn-lt"/>
              </a:rPr>
              <a:t>guide </a:t>
            </a:r>
            <a:r>
              <a:rPr lang="en-US" sz="2600" spc="-15" dirty="0">
                <a:latin typeface="+mn-lt"/>
              </a:rPr>
              <a:t>deliberations </a:t>
            </a:r>
            <a:r>
              <a:rPr lang="en-US" sz="2600" spc="-5" dirty="0">
                <a:latin typeface="+mn-lt"/>
              </a:rPr>
              <a:t>and decision</a:t>
            </a:r>
            <a:r>
              <a:rPr lang="en-US" sz="2600" spc="150" dirty="0">
                <a:latin typeface="+mn-lt"/>
              </a:rPr>
              <a:t>-</a:t>
            </a:r>
            <a:r>
              <a:rPr lang="en-US" sz="2600" spc="-10" dirty="0">
                <a:latin typeface="+mn-lt"/>
              </a:rPr>
              <a:t>making.</a:t>
            </a:r>
            <a:endParaRPr lang="en-US" sz="2600" dirty="0">
              <a:latin typeface="+mn-lt"/>
            </a:endParaRPr>
          </a:p>
          <a:p>
            <a:pPr marL="984885" marR="5080" lvl="1" indent="-457200" eaLnBrk="1" hangingPunct="1">
              <a:spcBef>
                <a:spcPts val="600"/>
              </a:spcBef>
              <a:buClr>
                <a:schemeClr val="accent2"/>
              </a:buClr>
              <a:buFont typeface="Calibri" panose="020F0502020204030204" pitchFamily="34" charset="0"/>
              <a:buChar char="-"/>
              <a:tabLst>
                <a:tab pos="756285" algn="l"/>
                <a:tab pos="756920" algn="l"/>
              </a:tabLst>
            </a:pPr>
            <a:r>
              <a:rPr lang="en-US" dirty="0">
                <a:latin typeface="+mn-lt"/>
              </a:rPr>
              <a:t>A </a:t>
            </a:r>
            <a:r>
              <a:rPr lang="en-US" spc="-10" dirty="0">
                <a:latin typeface="+mn-lt"/>
              </a:rPr>
              <a:t>grievance can </a:t>
            </a:r>
            <a:r>
              <a:rPr lang="en-US" spc="-5" dirty="0">
                <a:latin typeface="+mn-lt"/>
              </a:rPr>
              <a:t>be </a:t>
            </a:r>
            <a:r>
              <a:rPr lang="en-US" dirty="0">
                <a:latin typeface="+mn-lt"/>
              </a:rPr>
              <a:t>filed if the </a:t>
            </a:r>
            <a:r>
              <a:rPr lang="en-US" spc="-5" dirty="0">
                <a:latin typeface="+mn-lt"/>
              </a:rPr>
              <a:t>planning </a:t>
            </a:r>
            <a:r>
              <a:rPr lang="en-US" spc="-10" dirty="0">
                <a:latin typeface="+mn-lt"/>
              </a:rPr>
              <a:t>council deviates </a:t>
            </a:r>
            <a:r>
              <a:rPr lang="en-US" spc="-15" dirty="0">
                <a:latin typeface="+mn-lt"/>
              </a:rPr>
              <a:t>from </a:t>
            </a:r>
            <a:r>
              <a:rPr lang="en-US" dirty="0">
                <a:latin typeface="+mn-lt"/>
              </a:rPr>
              <a:t>its </a:t>
            </a:r>
            <a:r>
              <a:rPr lang="en-US" spc="-10" dirty="0">
                <a:latin typeface="+mn-lt"/>
              </a:rPr>
              <a:t>established</a:t>
            </a:r>
            <a:r>
              <a:rPr lang="en-US" spc="-30" dirty="0">
                <a:latin typeface="+mn-lt"/>
              </a:rPr>
              <a:t> </a:t>
            </a:r>
            <a:r>
              <a:rPr lang="en-US" spc="-10" dirty="0">
                <a:latin typeface="+mn-lt"/>
              </a:rPr>
              <a:t>process.</a:t>
            </a:r>
            <a:endParaRPr lang="en-US" dirty="0">
              <a:latin typeface="+mn-lt"/>
            </a:endParaRPr>
          </a:p>
          <a:p>
            <a:pPr marL="355600" marR="107950" indent="-355600" eaLnBrk="1" hangingPunct="1">
              <a:spcBef>
                <a:spcPts val="600"/>
              </a:spcBef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600" spc="-10" dirty="0">
                <a:latin typeface="+mn-lt"/>
              </a:rPr>
              <a:t>Agree </a:t>
            </a:r>
            <a:r>
              <a:rPr lang="en-US" sz="2600" spc="-5" dirty="0">
                <a:latin typeface="+mn-lt"/>
              </a:rPr>
              <a:t>on the PSRA </a:t>
            </a:r>
            <a:r>
              <a:rPr lang="en-US" sz="2600" spc="-10" dirty="0">
                <a:latin typeface="+mn-lt"/>
              </a:rPr>
              <a:t>process, </a:t>
            </a:r>
            <a:r>
              <a:rPr lang="en-US" sz="2600" spc="-5" dirty="0">
                <a:latin typeface="+mn-lt"/>
              </a:rPr>
              <a:t>its </a:t>
            </a:r>
            <a:r>
              <a:rPr lang="en-US" sz="2600" spc="-15" dirty="0">
                <a:latin typeface="+mn-lt"/>
              </a:rPr>
              <a:t>desired </a:t>
            </a:r>
            <a:r>
              <a:rPr lang="en-US" sz="2600" spc="-10" dirty="0">
                <a:latin typeface="+mn-lt"/>
              </a:rPr>
              <a:t>outcomes, </a:t>
            </a:r>
            <a:r>
              <a:rPr lang="en-US" sz="2600" spc="-5" dirty="0">
                <a:latin typeface="+mn-lt"/>
              </a:rPr>
              <a:t>and </a:t>
            </a:r>
            <a:r>
              <a:rPr lang="en-US" sz="2600" spc="-10" dirty="0">
                <a:latin typeface="+mn-lt"/>
              </a:rPr>
              <a:t>responsibilities </a:t>
            </a:r>
            <a:r>
              <a:rPr lang="en-US" sz="2600" spc="-25" dirty="0">
                <a:latin typeface="+mn-lt"/>
              </a:rPr>
              <a:t>for </a:t>
            </a:r>
            <a:r>
              <a:rPr lang="en-US" sz="2600" spc="-10" dirty="0">
                <a:latin typeface="+mn-lt"/>
              </a:rPr>
              <a:t>carrying </a:t>
            </a:r>
            <a:r>
              <a:rPr lang="en-US" sz="2600" spc="-5" dirty="0">
                <a:latin typeface="+mn-lt"/>
              </a:rPr>
              <a:t>out </a:t>
            </a:r>
            <a:r>
              <a:rPr lang="en-US" sz="2600" spc="-10" dirty="0">
                <a:latin typeface="+mn-lt"/>
              </a:rPr>
              <a:t>the</a:t>
            </a:r>
            <a:r>
              <a:rPr lang="en-US" sz="2600" spc="140" dirty="0">
                <a:latin typeface="+mn-lt"/>
              </a:rPr>
              <a:t> </a:t>
            </a:r>
            <a:r>
              <a:rPr lang="en-US" sz="2600" spc="-10" dirty="0">
                <a:latin typeface="+mn-lt"/>
              </a:rPr>
              <a:t>process.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A4250B-37E4-4A71-A790-A7B41FEF6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F570A-1C91-4504-8DC9-9889926DE39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B89836-8D82-455F-9A86-F50B9F55489D}"/>
              </a:ext>
            </a:extLst>
          </p:cNvPr>
          <p:cNvGrpSpPr/>
          <p:nvPr/>
        </p:nvGrpSpPr>
        <p:grpSpPr>
          <a:xfrm>
            <a:off x="3672000" y="1719000"/>
            <a:ext cx="4633800" cy="1329000"/>
            <a:chOff x="453780" y="2223065"/>
            <a:chExt cx="1800000" cy="34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2D7011-F267-4FB6-A6A5-11F65158F380}"/>
                </a:ext>
              </a:extLst>
            </p:cNvPr>
            <p:cNvSpPr/>
            <p:nvPr/>
          </p:nvSpPr>
          <p:spPr>
            <a:xfrm>
              <a:off x="453780" y="2223065"/>
              <a:ext cx="1800000" cy="34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AEB34A-1822-4FD4-9967-5FBA7851A4E9}"/>
                </a:ext>
              </a:extLst>
            </p:cNvPr>
            <p:cNvSpPr txBox="1"/>
            <p:nvPr/>
          </p:nvSpPr>
          <p:spPr>
            <a:xfrm>
              <a:off x="453780" y="2223065"/>
              <a:ext cx="1800000" cy="34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</p:grpSp>
      <p:sp>
        <p:nvSpPr>
          <p:cNvPr id="6" name="object 2">
            <a:extLst>
              <a:ext uri="{FF2B5EF4-FFF2-40B4-BE49-F238E27FC236}">
                <a16:creationId xmlns:a16="http://schemas.microsoft.com/office/drawing/2014/main" id="{377A5223-6973-4FB7-80A4-3810E2F974C6}"/>
              </a:ext>
            </a:extLst>
          </p:cNvPr>
          <p:cNvSpPr txBox="1">
            <a:spLocks/>
          </p:cNvSpPr>
          <p:nvPr/>
        </p:nvSpPr>
        <p:spPr>
          <a:xfrm>
            <a:off x="533400" y="240641"/>
            <a:ext cx="82296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2700" algn="ctr" defTabSz="914400" eaLnBrk="1" hangingPunct="1"/>
            <a:r>
              <a:rPr lang="en-US" sz="3600" spc="-15" dirty="0"/>
              <a:t>Steps </a:t>
            </a:r>
            <a:r>
              <a:rPr lang="en-US" sz="3600" dirty="0"/>
              <a:t>in the Priority Setting and Resource Allocations </a:t>
            </a:r>
            <a:r>
              <a:rPr lang="en-US" sz="3600" spc="-10" dirty="0"/>
              <a:t>Process</a:t>
            </a:r>
            <a:r>
              <a:rPr lang="en-US" sz="3600" spc="-60" dirty="0"/>
              <a:t> </a:t>
            </a:r>
            <a:endParaRPr lang="en-US" sz="3600" spc="-5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543FF7-7E3F-42E6-AB89-D4DDA998E580}"/>
              </a:ext>
            </a:extLst>
          </p:cNvPr>
          <p:cNvGrpSpPr/>
          <p:nvPr/>
        </p:nvGrpSpPr>
        <p:grpSpPr>
          <a:xfrm>
            <a:off x="3465032" y="3301475"/>
            <a:ext cx="4842206" cy="965725"/>
            <a:chOff x="2568780" y="2223065"/>
            <a:chExt cx="1800000" cy="3420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5F0613-15BF-47B4-A792-4FFCF52E5214}"/>
                </a:ext>
              </a:extLst>
            </p:cNvPr>
            <p:cNvSpPr/>
            <p:nvPr/>
          </p:nvSpPr>
          <p:spPr>
            <a:xfrm>
              <a:off x="2568780" y="2223065"/>
              <a:ext cx="1800000" cy="34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2CDC62-D58A-4A6B-A314-CB51B9E53C23}"/>
                </a:ext>
              </a:extLst>
            </p:cNvPr>
            <p:cNvSpPr txBox="1"/>
            <p:nvPr/>
          </p:nvSpPr>
          <p:spPr>
            <a:xfrm>
              <a:off x="2568780" y="2223065"/>
              <a:ext cx="1800000" cy="34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8C4A32-D428-4FD6-878F-47D02C474D68}"/>
              </a:ext>
            </a:extLst>
          </p:cNvPr>
          <p:cNvGrpSpPr/>
          <p:nvPr/>
        </p:nvGrpSpPr>
        <p:grpSpPr>
          <a:xfrm>
            <a:off x="3465033" y="4179636"/>
            <a:ext cx="4794848" cy="1053291"/>
            <a:chOff x="4683780" y="1912964"/>
            <a:chExt cx="1862559" cy="37301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AFEF3E-9A14-43FB-BCF7-BE0A134F3572}"/>
                </a:ext>
              </a:extLst>
            </p:cNvPr>
            <p:cNvSpPr/>
            <p:nvPr/>
          </p:nvSpPr>
          <p:spPr>
            <a:xfrm>
              <a:off x="4683780" y="2223065"/>
              <a:ext cx="1800000" cy="34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7FA38F-A817-4A1C-9CF2-0D1E58AFC22E}"/>
                </a:ext>
              </a:extLst>
            </p:cNvPr>
            <p:cNvSpPr txBox="1"/>
            <p:nvPr/>
          </p:nvSpPr>
          <p:spPr>
            <a:xfrm>
              <a:off x="4746339" y="1912964"/>
              <a:ext cx="1800000" cy="34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BD4F3FD8-F9FA-4EA4-ADA4-6B11DBE54CFB}"/>
              </a:ext>
            </a:extLst>
          </p:cNvPr>
          <p:cNvGraphicFramePr/>
          <p:nvPr/>
        </p:nvGraphicFramePr>
        <p:xfrm>
          <a:off x="892745" y="1523176"/>
          <a:ext cx="7621461" cy="51050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44908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A4250B-37E4-4A71-A790-A7B41FEF6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F570A-1C91-4504-8DC9-9889926DE39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B89836-8D82-455F-9A86-F50B9F55489D}"/>
              </a:ext>
            </a:extLst>
          </p:cNvPr>
          <p:cNvGrpSpPr/>
          <p:nvPr/>
        </p:nvGrpSpPr>
        <p:grpSpPr>
          <a:xfrm>
            <a:off x="3672000" y="1719000"/>
            <a:ext cx="4633800" cy="1329000"/>
            <a:chOff x="453780" y="2223065"/>
            <a:chExt cx="1800000" cy="34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2D7011-F267-4FB6-A6A5-11F65158F380}"/>
                </a:ext>
              </a:extLst>
            </p:cNvPr>
            <p:cNvSpPr/>
            <p:nvPr/>
          </p:nvSpPr>
          <p:spPr>
            <a:xfrm>
              <a:off x="453780" y="2223065"/>
              <a:ext cx="1800000" cy="34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AEB34A-1822-4FD4-9967-5FBA7851A4E9}"/>
                </a:ext>
              </a:extLst>
            </p:cNvPr>
            <p:cNvSpPr txBox="1"/>
            <p:nvPr/>
          </p:nvSpPr>
          <p:spPr>
            <a:xfrm>
              <a:off x="453780" y="2223065"/>
              <a:ext cx="1800000" cy="34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</p:grpSp>
      <p:sp>
        <p:nvSpPr>
          <p:cNvPr id="6" name="object 2">
            <a:extLst>
              <a:ext uri="{FF2B5EF4-FFF2-40B4-BE49-F238E27FC236}">
                <a16:creationId xmlns:a16="http://schemas.microsoft.com/office/drawing/2014/main" id="{377A5223-6973-4FB7-80A4-3810E2F974C6}"/>
              </a:ext>
            </a:extLst>
          </p:cNvPr>
          <p:cNvSpPr txBox="1">
            <a:spLocks/>
          </p:cNvSpPr>
          <p:nvPr/>
        </p:nvSpPr>
        <p:spPr>
          <a:xfrm>
            <a:off x="664300" y="240641"/>
            <a:ext cx="78867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2700" algn="ctr" defTabSz="914400" eaLnBrk="1" hangingPunct="1"/>
            <a:r>
              <a:rPr lang="en-US" sz="3600" spc="-15" dirty="0"/>
              <a:t>Steps </a:t>
            </a:r>
            <a:r>
              <a:rPr lang="en-US" sz="3600" dirty="0"/>
              <a:t>in the Priority Setting and Resource Allocations </a:t>
            </a:r>
            <a:r>
              <a:rPr lang="en-US" sz="3600" spc="-10" dirty="0"/>
              <a:t>Process</a:t>
            </a:r>
            <a:r>
              <a:rPr lang="en-US" sz="3600" spc="-60" dirty="0"/>
              <a:t> </a:t>
            </a:r>
            <a:endParaRPr lang="en-US" sz="3600" spc="-5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543FF7-7E3F-42E6-AB89-D4DDA998E580}"/>
              </a:ext>
            </a:extLst>
          </p:cNvPr>
          <p:cNvGrpSpPr/>
          <p:nvPr/>
        </p:nvGrpSpPr>
        <p:grpSpPr>
          <a:xfrm>
            <a:off x="3465032" y="3301475"/>
            <a:ext cx="4842206" cy="965725"/>
            <a:chOff x="2568780" y="2223065"/>
            <a:chExt cx="1800000" cy="3420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5F0613-15BF-47B4-A792-4FFCF52E5214}"/>
                </a:ext>
              </a:extLst>
            </p:cNvPr>
            <p:cNvSpPr/>
            <p:nvPr/>
          </p:nvSpPr>
          <p:spPr>
            <a:xfrm>
              <a:off x="2568780" y="2223065"/>
              <a:ext cx="1800000" cy="34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2CDC62-D58A-4A6B-A314-CB51B9E53C23}"/>
                </a:ext>
              </a:extLst>
            </p:cNvPr>
            <p:cNvSpPr txBox="1"/>
            <p:nvPr/>
          </p:nvSpPr>
          <p:spPr>
            <a:xfrm>
              <a:off x="2568780" y="2223065"/>
              <a:ext cx="1800000" cy="34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8C4A32-D428-4FD6-878F-47D02C474D68}"/>
              </a:ext>
            </a:extLst>
          </p:cNvPr>
          <p:cNvGrpSpPr/>
          <p:nvPr/>
        </p:nvGrpSpPr>
        <p:grpSpPr>
          <a:xfrm>
            <a:off x="3465033" y="4179636"/>
            <a:ext cx="4794848" cy="1053291"/>
            <a:chOff x="4683780" y="1912964"/>
            <a:chExt cx="1862559" cy="37301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AFEF3E-9A14-43FB-BCF7-BE0A134F3572}"/>
                </a:ext>
              </a:extLst>
            </p:cNvPr>
            <p:cNvSpPr/>
            <p:nvPr/>
          </p:nvSpPr>
          <p:spPr>
            <a:xfrm>
              <a:off x="4683780" y="2223065"/>
              <a:ext cx="1800000" cy="34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7FA38F-A817-4A1C-9CF2-0D1E58AFC22E}"/>
                </a:ext>
              </a:extLst>
            </p:cNvPr>
            <p:cNvSpPr txBox="1"/>
            <p:nvPr/>
          </p:nvSpPr>
          <p:spPr>
            <a:xfrm>
              <a:off x="4746339" y="1912964"/>
              <a:ext cx="1800000" cy="34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BD4F3FD8-F9FA-4EA4-ADA4-6B11DBE54CFB}"/>
              </a:ext>
            </a:extLst>
          </p:cNvPr>
          <p:cNvGraphicFramePr/>
          <p:nvPr/>
        </p:nvGraphicFramePr>
        <p:xfrm>
          <a:off x="892745" y="1524000"/>
          <a:ext cx="7621461" cy="3414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DC67553-B13F-055F-4A8F-D78982B333E2}"/>
              </a:ext>
            </a:extLst>
          </p:cNvPr>
          <p:cNvSpPr/>
          <p:nvPr/>
        </p:nvSpPr>
        <p:spPr>
          <a:xfrm>
            <a:off x="578575" y="5171418"/>
            <a:ext cx="8058150" cy="11588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Ranking DOES NOT equal level of allocation by percentage</a:t>
            </a:r>
          </a:p>
        </p:txBody>
      </p:sp>
    </p:spTree>
    <p:extLst>
      <p:ext uri="{BB962C8B-B14F-4D97-AF65-F5344CB8AC3E}">
        <p14:creationId xmlns:p14="http://schemas.microsoft.com/office/powerpoint/2010/main" val="1080029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7A4250B-37E4-4A71-A790-A7B41FEF6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1F570A-1C91-4504-8DC9-9889926DE39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DB89836-8D82-455F-9A86-F50B9F55489D}"/>
              </a:ext>
            </a:extLst>
          </p:cNvPr>
          <p:cNvGrpSpPr/>
          <p:nvPr/>
        </p:nvGrpSpPr>
        <p:grpSpPr>
          <a:xfrm>
            <a:off x="3672000" y="1719000"/>
            <a:ext cx="4633800" cy="1329000"/>
            <a:chOff x="453780" y="2223065"/>
            <a:chExt cx="1800000" cy="3420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2D7011-F267-4FB6-A6A5-11F65158F380}"/>
                </a:ext>
              </a:extLst>
            </p:cNvPr>
            <p:cNvSpPr/>
            <p:nvPr/>
          </p:nvSpPr>
          <p:spPr>
            <a:xfrm>
              <a:off x="453780" y="2223065"/>
              <a:ext cx="1800000" cy="34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AAEB34A-1822-4FD4-9967-5FBA7851A4E9}"/>
                </a:ext>
              </a:extLst>
            </p:cNvPr>
            <p:cNvSpPr txBox="1"/>
            <p:nvPr/>
          </p:nvSpPr>
          <p:spPr>
            <a:xfrm>
              <a:off x="453780" y="2223065"/>
              <a:ext cx="1800000" cy="34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000" kern="1200" dirty="0"/>
            </a:p>
          </p:txBody>
        </p:sp>
      </p:grpSp>
      <p:sp>
        <p:nvSpPr>
          <p:cNvPr id="6" name="object 2">
            <a:extLst>
              <a:ext uri="{FF2B5EF4-FFF2-40B4-BE49-F238E27FC236}">
                <a16:creationId xmlns:a16="http://schemas.microsoft.com/office/drawing/2014/main" id="{377A5223-6973-4FB7-80A4-3810E2F974C6}"/>
              </a:ext>
            </a:extLst>
          </p:cNvPr>
          <p:cNvSpPr txBox="1">
            <a:spLocks/>
          </p:cNvSpPr>
          <p:nvPr/>
        </p:nvSpPr>
        <p:spPr>
          <a:xfrm>
            <a:off x="664300" y="240641"/>
            <a:ext cx="7886700" cy="1133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12700" algn="ctr" defTabSz="914400" eaLnBrk="1" hangingPunct="1"/>
            <a:r>
              <a:rPr lang="en-US" sz="3600" spc="-15" dirty="0"/>
              <a:t>Steps </a:t>
            </a:r>
            <a:r>
              <a:rPr lang="en-US" sz="3600" dirty="0"/>
              <a:t>in the Priority Setting and Resource Allocations </a:t>
            </a:r>
            <a:r>
              <a:rPr lang="en-US" sz="3600" spc="-10" dirty="0"/>
              <a:t>Process</a:t>
            </a:r>
            <a:r>
              <a:rPr lang="en-US" sz="3600" spc="-60" dirty="0"/>
              <a:t> </a:t>
            </a:r>
            <a:endParaRPr lang="en-US" sz="3600" spc="-5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B543FF7-7E3F-42E6-AB89-D4DDA998E580}"/>
              </a:ext>
            </a:extLst>
          </p:cNvPr>
          <p:cNvGrpSpPr/>
          <p:nvPr/>
        </p:nvGrpSpPr>
        <p:grpSpPr>
          <a:xfrm>
            <a:off x="3465032" y="3301475"/>
            <a:ext cx="4842206" cy="965725"/>
            <a:chOff x="2568780" y="2223065"/>
            <a:chExt cx="1800000" cy="3420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A5F0613-15BF-47B4-A792-4FFCF52E5214}"/>
                </a:ext>
              </a:extLst>
            </p:cNvPr>
            <p:cNvSpPr/>
            <p:nvPr/>
          </p:nvSpPr>
          <p:spPr>
            <a:xfrm>
              <a:off x="2568780" y="2223065"/>
              <a:ext cx="1800000" cy="34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2CDC62-D58A-4A6B-A314-CB51B9E53C23}"/>
                </a:ext>
              </a:extLst>
            </p:cNvPr>
            <p:cNvSpPr txBox="1"/>
            <p:nvPr/>
          </p:nvSpPr>
          <p:spPr>
            <a:xfrm>
              <a:off x="2568780" y="2223065"/>
              <a:ext cx="1800000" cy="34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28C4A32-D428-4FD6-878F-47D02C474D68}"/>
              </a:ext>
            </a:extLst>
          </p:cNvPr>
          <p:cNvGrpSpPr/>
          <p:nvPr/>
        </p:nvGrpSpPr>
        <p:grpSpPr>
          <a:xfrm>
            <a:off x="3465033" y="4179636"/>
            <a:ext cx="4794848" cy="1053291"/>
            <a:chOff x="4683780" y="1912964"/>
            <a:chExt cx="1862559" cy="37301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AFEF3E-9A14-43FB-BCF7-BE0A134F3572}"/>
                </a:ext>
              </a:extLst>
            </p:cNvPr>
            <p:cNvSpPr/>
            <p:nvPr/>
          </p:nvSpPr>
          <p:spPr>
            <a:xfrm>
              <a:off x="4683780" y="2223065"/>
              <a:ext cx="1800000" cy="3420000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7FA38F-A817-4A1C-9CF2-0D1E58AFC22E}"/>
                </a:ext>
              </a:extLst>
            </p:cNvPr>
            <p:cNvSpPr txBox="1"/>
            <p:nvPr/>
          </p:nvSpPr>
          <p:spPr>
            <a:xfrm>
              <a:off x="4746339" y="1912964"/>
              <a:ext cx="1800000" cy="34200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t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600" kern="1200" dirty="0"/>
            </a:p>
          </p:txBody>
        </p:sp>
      </p:grp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BD4F3FD8-F9FA-4EA4-ADA4-6B11DBE54CFB}"/>
              </a:ext>
            </a:extLst>
          </p:cNvPr>
          <p:cNvGraphicFramePr/>
          <p:nvPr/>
        </p:nvGraphicFramePr>
        <p:xfrm>
          <a:off x="892745" y="3200134"/>
          <a:ext cx="7621461" cy="1600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0A04C2D-FCF2-115F-B2D2-A72C61CC75CF}"/>
              </a:ext>
            </a:extLst>
          </p:cNvPr>
          <p:cNvSpPr/>
          <p:nvPr/>
        </p:nvSpPr>
        <p:spPr>
          <a:xfrm>
            <a:off x="545800" y="5148442"/>
            <a:ext cx="8058150" cy="115887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Directives are informed by COH Committees, Caucuses, Task Forces, data, PLWH and provider input.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82418C6-82D8-3E7E-F4CF-A01CD4096A72}"/>
              </a:ext>
            </a:extLst>
          </p:cNvPr>
          <p:cNvGrpSpPr/>
          <p:nvPr/>
        </p:nvGrpSpPr>
        <p:grpSpPr>
          <a:xfrm>
            <a:off x="892745" y="1478063"/>
            <a:ext cx="7613170" cy="1595334"/>
            <a:chOff x="765415" y="2631333"/>
            <a:chExt cx="7613170" cy="159533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E90ED88C-AA05-3EE7-9DF5-E5F679EDF45D}"/>
                </a:ext>
              </a:extLst>
            </p:cNvPr>
            <p:cNvGrpSpPr/>
            <p:nvPr/>
          </p:nvGrpSpPr>
          <p:grpSpPr>
            <a:xfrm>
              <a:off x="2724369" y="2631333"/>
              <a:ext cx="5654216" cy="1595334"/>
              <a:chOff x="1963099" y="3509734"/>
              <a:chExt cx="5654216" cy="1595334"/>
            </a:xfrm>
          </p:grpSpPr>
          <p:sp>
            <p:nvSpPr>
              <p:cNvPr id="21" name="Arrow: Right 20">
                <a:extLst>
                  <a:ext uri="{FF2B5EF4-FFF2-40B4-BE49-F238E27FC236}">
                    <a16:creationId xmlns:a16="http://schemas.microsoft.com/office/drawing/2014/main" id="{5DC5BE6D-D9D1-BC8F-63D7-D705BD3F3DE1}"/>
                  </a:ext>
                </a:extLst>
              </p:cNvPr>
              <p:cNvSpPr/>
              <p:nvPr/>
            </p:nvSpPr>
            <p:spPr>
              <a:xfrm>
                <a:off x="1963099" y="3509734"/>
                <a:ext cx="5654216" cy="1595334"/>
              </a:xfrm>
              <a:prstGeom prst="rightArrow">
                <a:avLst>
                  <a:gd name="adj1" fmla="val 75000"/>
                  <a:gd name="adj2" fmla="val 50000"/>
                </a:avLst>
              </a:prstGeom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22" name="Arrow: Right 4">
                <a:extLst>
                  <a:ext uri="{FF2B5EF4-FFF2-40B4-BE49-F238E27FC236}">
                    <a16:creationId xmlns:a16="http://schemas.microsoft.com/office/drawing/2014/main" id="{6DBD73B2-09AC-6383-F916-FC4BF6C9172D}"/>
                  </a:ext>
                </a:extLst>
              </p:cNvPr>
              <p:cNvSpPr txBox="1"/>
              <p:nvPr/>
            </p:nvSpPr>
            <p:spPr>
              <a:xfrm>
                <a:off x="1963099" y="3709151"/>
                <a:ext cx="5055966" cy="11965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8890" tIns="8890" rIns="8890" bIns="8890" numCol="1" spcCol="1270" anchor="t" anchorCtr="0">
                <a:noAutofit/>
              </a:bodyPr>
              <a:lstStyle/>
              <a:p>
                <a:pPr marL="227013" lvl="1" indent="0" algn="l" defTabSz="6223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</a:pPr>
                <a:endParaRPr lang="en-US" sz="1400" kern="1200" dirty="0"/>
              </a:p>
              <a:p>
                <a:pPr marL="227013" lvl="1" indent="0" algn="l" defTabSz="1066800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</a:pPr>
                <a:r>
                  <a:rPr lang="en-US" sz="2400" kern="1200" dirty="0"/>
                  <a:t>Provide instructions to DHSP on how best to meet the priorities (Directives)</a:t>
                </a:r>
                <a:endParaRPr lang="en-US" sz="2000" kern="1200" dirty="0"/>
              </a:p>
              <a:p>
                <a:pPr marL="114300" lvl="1" indent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en-US" sz="1500" kern="1200" dirty="0"/>
              </a:p>
              <a:p>
                <a:pPr marL="114300" lvl="1" indent="0" algn="l" defTabSz="6667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"/>
                </a:pPr>
                <a:endParaRPr lang="en-US" sz="1500" kern="120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474C97F-6999-0428-B0A2-5EE85C01D20A}"/>
                </a:ext>
              </a:extLst>
            </p:cNvPr>
            <p:cNvGrpSpPr/>
            <p:nvPr/>
          </p:nvGrpSpPr>
          <p:grpSpPr>
            <a:xfrm>
              <a:off x="765415" y="2631333"/>
              <a:ext cx="1958953" cy="1595334"/>
              <a:chOff x="4145" y="3509734"/>
              <a:chExt cx="1958953" cy="1595334"/>
            </a:xfrm>
          </p:grpSpPr>
          <p:sp>
            <p:nvSpPr>
              <p:cNvPr id="19" name="Rectangle: Rounded Corners 18">
                <a:extLst>
                  <a:ext uri="{FF2B5EF4-FFF2-40B4-BE49-F238E27FC236}">
                    <a16:creationId xmlns:a16="http://schemas.microsoft.com/office/drawing/2014/main" id="{D077715B-DBB9-748F-010D-AB733B578153}"/>
                  </a:ext>
                </a:extLst>
              </p:cNvPr>
              <p:cNvSpPr/>
              <p:nvPr/>
            </p:nvSpPr>
            <p:spPr>
              <a:xfrm>
                <a:off x="4145" y="3509734"/>
                <a:ext cx="1958953" cy="1595334"/>
              </a:xfrm>
              <a:prstGeom prst="roundRect">
                <a:avLst/>
              </a:prstGeom>
              <a:solidFill>
                <a:schemeClr val="accent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ectangle: Rounded Corners 6">
                <a:extLst>
                  <a:ext uri="{FF2B5EF4-FFF2-40B4-BE49-F238E27FC236}">
                    <a16:creationId xmlns:a16="http://schemas.microsoft.com/office/drawing/2014/main" id="{AFF54F62-F957-20AB-8C73-0DF236D826CD}"/>
                  </a:ext>
                </a:extLst>
              </p:cNvPr>
              <p:cNvSpPr txBox="1"/>
              <p:nvPr/>
            </p:nvSpPr>
            <p:spPr>
              <a:xfrm>
                <a:off x="82023" y="3587612"/>
                <a:ext cx="1803197" cy="143957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67640" tIns="83820" rIns="167640" bIns="83820" numCol="1" spcCol="1270" anchor="ctr" anchorCtr="0">
                <a:noAutofit/>
              </a:bodyPr>
              <a:lstStyle/>
              <a:p>
                <a:pPr marL="0" lvl="0" indent="0" algn="ctr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sz="4400" b="1" kern="1200" dirty="0"/>
                  <a:t>6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9541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381000"/>
            <a:ext cx="792226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Data </a:t>
            </a:r>
            <a:r>
              <a:rPr spc="-2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spc="-5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Support</a:t>
            </a:r>
            <a:r>
              <a:rPr spc="6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5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Decision-Making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9884" y="1173801"/>
            <a:ext cx="3883660" cy="489300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689610" indent="-457200">
              <a:lnSpc>
                <a:spcPct val="100000"/>
              </a:lnSpc>
              <a:spcBef>
                <a:spcPts val="95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Needs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assessment  findings</a:t>
            </a:r>
            <a:endParaRPr sz="26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sz="2600" spc="-15" dirty="0">
                <a:latin typeface="Calibri"/>
                <a:cs typeface="Calibri"/>
              </a:rPr>
              <a:t>Cost-effectiveness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data</a:t>
            </a:r>
            <a:endParaRPr sz="2600" dirty="0">
              <a:latin typeface="Calibri"/>
              <a:cs typeface="Calibri"/>
            </a:endParaRPr>
          </a:p>
          <a:p>
            <a:pPr marL="469900" marR="44450" indent="-457200">
              <a:lnSpc>
                <a:spcPct val="100000"/>
              </a:lnSpc>
              <a:spcBef>
                <a:spcPts val="675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Actual service </a:t>
            </a:r>
            <a:r>
              <a:rPr sz="2600" spc="-20" dirty="0">
                <a:latin typeface="Calibri"/>
                <a:cs typeface="Calibri"/>
              </a:rPr>
              <a:t>cost </a:t>
            </a:r>
            <a:r>
              <a:rPr sz="2600" spc="-5" dirty="0">
                <a:latin typeface="Calibri"/>
                <a:cs typeface="Calibri"/>
              </a:rPr>
              <a:t>and  </a:t>
            </a:r>
            <a:r>
              <a:rPr sz="2600" spc="-15" dirty="0">
                <a:latin typeface="Calibri"/>
                <a:cs typeface="Calibri"/>
              </a:rPr>
              <a:t>utilization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data</a:t>
            </a:r>
            <a:endParaRPr sz="2600" dirty="0">
              <a:latin typeface="Calibri"/>
              <a:cs typeface="Calibri"/>
            </a:endParaRPr>
          </a:p>
          <a:p>
            <a:pPr marL="469900" marR="31750" indent="-457200">
              <a:lnSpc>
                <a:spcPct val="100000"/>
              </a:lnSpc>
              <a:spcBef>
                <a:spcPts val="67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sz="2600" spc="-10" dirty="0">
                <a:latin typeface="Calibri"/>
                <a:cs typeface="Calibri"/>
              </a:rPr>
              <a:t>Priorities </a:t>
            </a:r>
            <a:r>
              <a:rPr sz="2600" spc="-5" dirty="0">
                <a:latin typeface="Calibri"/>
                <a:cs typeface="Calibri"/>
              </a:rPr>
              <a:t>of </a:t>
            </a:r>
            <a:r>
              <a:rPr sz="2600" spc="-45" dirty="0">
                <a:latin typeface="Calibri"/>
                <a:cs typeface="Calibri"/>
              </a:rPr>
              <a:t>PLWH </a:t>
            </a:r>
            <a:r>
              <a:rPr sz="2600" spc="-5" dirty="0">
                <a:latin typeface="Calibri"/>
                <a:cs typeface="Calibri"/>
              </a:rPr>
              <a:t>who  </a:t>
            </a:r>
            <a:r>
              <a:rPr sz="2600" spc="-10" dirty="0">
                <a:latin typeface="Calibri"/>
                <a:cs typeface="Calibri"/>
              </a:rPr>
              <a:t>will use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services</a:t>
            </a:r>
            <a:endParaRPr lang="en-US" sz="2600" spc="-5" dirty="0">
              <a:latin typeface="Calibri"/>
              <a:cs typeface="Calibri"/>
            </a:endParaRPr>
          </a:p>
          <a:p>
            <a:pPr marL="469900" marR="31750" indent="-457200">
              <a:spcBef>
                <a:spcPts val="67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lang="en-US" sz="2600" spc="-5" dirty="0">
                <a:latin typeface="Calibri"/>
                <a:cs typeface="Calibri"/>
              </a:rPr>
              <a:t>The </a:t>
            </a:r>
            <a:r>
              <a:rPr lang="en-US" sz="2600" spc="-10" dirty="0">
                <a:latin typeface="Calibri"/>
                <a:cs typeface="Calibri"/>
              </a:rPr>
              <a:t>amount </a:t>
            </a:r>
            <a:r>
              <a:rPr lang="en-US" sz="2600" spc="-5" dirty="0">
                <a:latin typeface="Calibri"/>
                <a:cs typeface="Calibri"/>
              </a:rPr>
              <a:t>of </a:t>
            </a:r>
            <a:r>
              <a:rPr lang="en-US" sz="2600" spc="-10" dirty="0">
                <a:latin typeface="Calibri"/>
                <a:cs typeface="Calibri"/>
              </a:rPr>
              <a:t>funds  </a:t>
            </a:r>
            <a:r>
              <a:rPr lang="en-US" sz="2600" spc="-15" dirty="0">
                <a:latin typeface="Calibri"/>
                <a:cs typeface="Calibri"/>
              </a:rPr>
              <a:t>provided by </a:t>
            </a:r>
            <a:r>
              <a:rPr lang="en-US" sz="2600" spc="-5" dirty="0">
                <a:latin typeface="Calibri"/>
                <a:cs typeface="Calibri"/>
              </a:rPr>
              <a:t>other</a:t>
            </a:r>
            <a:r>
              <a:rPr lang="en-US" sz="2600" spc="10" dirty="0">
                <a:latin typeface="Calibri"/>
                <a:cs typeface="Calibri"/>
              </a:rPr>
              <a:t> </a:t>
            </a:r>
            <a:r>
              <a:rPr lang="en-US" sz="2600" spc="-10" dirty="0">
                <a:latin typeface="Calibri"/>
                <a:cs typeface="Calibri"/>
              </a:rPr>
              <a:t>sources</a:t>
            </a:r>
            <a:endParaRPr lang="en-US" sz="2600" dirty="0">
              <a:latin typeface="Calibri"/>
              <a:cs typeface="Calibri"/>
            </a:endParaRPr>
          </a:p>
          <a:p>
            <a:pPr marL="12700" marR="31750">
              <a:lnSpc>
                <a:spcPct val="100000"/>
              </a:lnSpc>
              <a:spcBef>
                <a:spcPts val="670"/>
              </a:spcBef>
              <a:buClr>
                <a:srgbClr val="002060"/>
              </a:buClr>
              <a:tabLst>
                <a:tab pos="354965" algn="l"/>
                <a:tab pos="355600" algn="l"/>
              </a:tabLst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60458" y="1173801"/>
            <a:ext cx="4131945" cy="161262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174625" indent="-457200">
              <a:lnSpc>
                <a:spcPct val="100000"/>
              </a:lnSpc>
              <a:spcBef>
                <a:spcPts val="670"/>
              </a:spcBef>
              <a:buClr>
                <a:schemeClr val="accent2"/>
              </a:buClr>
              <a:buFont typeface="Wingdings" panose="05000000000000000000" pitchFamily="2" charset="2"/>
              <a:buChar char="q"/>
              <a:tabLst>
                <a:tab pos="354965" algn="l"/>
                <a:tab pos="355600" algn="l"/>
              </a:tabLst>
            </a:pPr>
            <a:r>
              <a:rPr sz="2600" spc="-5" dirty="0">
                <a:latin typeface="Calibri"/>
                <a:cs typeface="Calibri"/>
              </a:rPr>
              <a:t>Use of </a:t>
            </a:r>
            <a:r>
              <a:rPr sz="2600" spc="-10" dirty="0">
                <a:latin typeface="Calibri"/>
                <a:cs typeface="Calibri"/>
              </a:rPr>
              <a:t>RWHAP </a:t>
            </a:r>
            <a:r>
              <a:rPr sz="2600" spc="-20" dirty="0">
                <a:latin typeface="Calibri"/>
                <a:cs typeface="Calibri"/>
              </a:rPr>
              <a:t>Part </a:t>
            </a:r>
            <a:r>
              <a:rPr sz="2600" spc="-5" dirty="0">
                <a:latin typeface="Calibri"/>
                <a:cs typeface="Calibri"/>
              </a:rPr>
              <a:t>A</a:t>
            </a:r>
            <a:r>
              <a:rPr lang="en-US" sz="2600" spc="-5" dirty="0">
                <a:latin typeface="Calibri"/>
                <a:cs typeface="Calibri"/>
              </a:rPr>
              <a:t>, B and MAI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funds </a:t>
            </a:r>
            <a:r>
              <a:rPr sz="2600" spc="-15" dirty="0">
                <a:latin typeface="Calibri"/>
                <a:cs typeface="Calibri"/>
              </a:rPr>
              <a:t>to </a:t>
            </a:r>
            <a:r>
              <a:rPr sz="2600" spc="-10" dirty="0">
                <a:latin typeface="Calibri"/>
                <a:cs typeface="Calibri"/>
              </a:rPr>
              <a:t>work </a:t>
            </a:r>
            <a:r>
              <a:rPr sz="2600" spc="-5" dirty="0">
                <a:latin typeface="Calibri"/>
                <a:cs typeface="Calibri"/>
              </a:rPr>
              <a:t>with other services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providers</a:t>
            </a:r>
            <a:endParaRPr sz="26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072890" y="3124200"/>
            <a:ext cx="3307079" cy="2382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340412"/>
            <a:ext cx="7086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Leveraging </a:t>
            </a:r>
            <a:r>
              <a:rPr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Other</a:t>
            </a:r>
            <a:r>
              <a:rPr spc="-50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-15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Resources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90584" y="1295400"/>
            <a:ext cx="3751579" cy="3054041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lang="en-US" sz="2800" spc="-20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2800" spc="-20" dirty="0">
                <a:solidFill>
                  <a:schemeClr val="bg1"/>
                </a:solidFill>
                <a:latin typeface="Calibri"/>
                <a:cs typeface="Calibri"/>
              </a:rPr>
              <a:t>Understand </a:t>
            </a:r>
            <a:r>
              <a:rPr sz="2800" spc="-5" dirty="0">
                <a:solidFill>
                  <a:schemeClr val="bg1"/>
                </a:solidFill>
                <a:latin typeface="Calibri"/>
                <a:cs typeface="Calibri"/>
              </a:rPr>
              <a:t>service  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categories </a:t>
            </a:r>
            <a:r>
              <a:rPr sz="2800" spc="-5" dirty="0">
                <a:solidFill>
                  <a:schemeClr val="bg1"/>
                </a:solidFill>
                <a:latin typeface="Calibri"/>
                <a:cs typeface="Calibri"/>
              </a:rPr>
              <a:t>and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amounts </a:t>
            </a:r>
            <a:r>
              <a:rPr sz="2800" spc="-5" dirty="0">
                <a:solidFill>
                  <a:schemeClr val="bg1"/>
                </a:solidFill>
                <a:latin typeface="Calibri"/>
                <a:cs typeface="Calibri"/>
              </a:rPr>
              <a:t>of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funding </a:t>
            </a:r>
            <a:r>
              <a:rPr sz="2800" spc="-15" dirty="0">
                <a:solidFill>
                  <a:schemeClr val="bg1"/>
                </a:solidFill>
                <a:latin typeface="Calibri"/>
                <a:cs typeface="Calibri"/>
              </a:rPr>
              <a:t>provided by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sources </a:t>
            </a:r>
            <a:r>
              <a:rPr sz="2800" spc="-5" dirty="0">
                <a:solidFill>
                  <a:schemeClr val="bg1"/>
                </a:solidFill>
                <a:latin typeface="Calibri"/>
                <a:cs typeface="Calibri"/>
              </a:rPr>
              <a:t>other than </a:t>
            </a:r>
            <a:r>
              <a:rPr sz="2800" spc="-10" dirty="0">
                <a:solidFill>
                  <a:schemeClr val="bg1"/>
                </a:solidFill>
                <a:latin typeface="Calibri"/>
                <a:cs typeface="Calibri"/>
              </a:rPr>
              <a:t>RWHAP </a:t>
            </a:r>
            <a:r>
              <a:rPr lang="en-US" sz="2800" spc="-20" dirty="0">
                <a:solidFill>
                  <a:schemeClr val="bg1"/>
                </a:solidFill>
                <a:latin typeface="Calibri"/>
                <a:cs typeface="Calibri"/>
              </a:rPr>
              <a:t>P</a:t>
            </a:r>
            <a:r>
              <a:rPr sz="2800" spc="-20" dirty="0">
                <a:solidFill>
                  <a:schemeClr val="bg1"/>
                </a:solidFill>
                <a:latin typeface="Calibri"/>
                <a:cs typeface="Calibri"/>
              </a:rPr>
              <a:t>art</a:t>
            </a:r>
            <a:r>
              <a:rPr sz="2800" spc="5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bg1"/>
                </a:solidFill>
                <a:latin typeface="Calibri"/>
                <a:cs typeface="Calibri"/>
              </a:rPr>
              <a:t>A</a:t>
            </a:r>
            <a:endParaRPr lang="en-US" sz="2800" spc="-5" dirty="0">
              <a:solidFill>
                <a:schemeClr val="bg1"/>
              </a:solidFill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95"/>
              </a:spcBef>
            </a:pPr>
            <a:endParaRPr sz="28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95800" y="1137269"/>
            <a:ext cx="4443095" cy="50417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69900" marR="808990" indent="-457200">
              <a:lnSpc>
                <a:spcPct val="100000"/>
              </a:lnSpc>
              <a:spcBef>
                <a:spcPts val="95"/>
              </a:spcBef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600" spc="-20" dirty="0">
                <a:latin typeface="Calibri"/>
                <a:cs typeface="Calibri"/>
              </a:rPr>
              <a:t>Program </a:t>
            </a:r>
            <a:r>
              <a:rPr sz="2600" spc="-10" dirty="0">
                <a:latin typeface="Calibri"/>
                <a:cs typeface="Calibri"/>
              </a:rPr>
              <a:t>Income </a:t>
            </a:r>
            <a:r>
              <a:rPr sz="2600" spc="-20" dirty="0">
                <a:latin typeface="Calibri"/>
                <a:cs typeface="Calibri"/>
              </a:rPr>
              <a:t>from  </a:t>
            </a:r>
            <a:r>
              <a:rPr sz="2600" spc="-10" dirty="0">
                <a:latin typeface="Calibri"/>
                <a:cs typeface="Calibri"/>
              </a:rPr>
              <a:t>RWHAP </a:t>
            </a:r>
            <a:r>
              <a:rPr sz="2600" spc="-20" dirty="0">
                <a:latin typeface="Calibri"/>
                <a:cs typeface="Calibri"/>
              </a:rPr>
              <a:t>Parts B, </a:t>
            </a:r>
            <a:r>
              <a:rPr sz="2600" spc="-10" dirty="0">
                <a:latin typeface="Calibri"/>
                <a:cs typeface="Calibri"/>
              </a:rPr>
              <a:t>C, </a:t>
            </a:r>
            <a:r>
              <a:rPr sz="2600" spc="-45" dirty="0">
                <a:latin typeface="Calibri"/>
                <a:cs typeface="Calibri"/>
              </a:rPr>
              <a:t>D,</a:t>
            </a:r>
            <a:r>
              <a:rPr sz="2600" spc="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</a:t>
            </a:r>
            <a:endParaRPr sz="26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600" spc="-10" dirty="0">
                <a:latin typeface="Calibri"/>
                <a:cs typeface="Calibri"/>
              </a:rPr>
              <a:t>Housing Continuum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spc="6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Care</a:t>
            </a:r>
            <a:r>
              <a:rPr lang="en-US" sz="2600" spc="-15" dirty="0">
                <a:latin typeface="Calibri"/>
                <a:cs typeface="Calibri"/>
              </a:rPr>
              <a:t>/HOPWA</a:t>
            </a:r>
            <a:endParaRPr sz="26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75"/>
              </a:spcBef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600" spc="-15" dirty="0">
                <a:latin typeface="Calibri"/>
                <a:cs typeface="Calibri"/>
              </a:rPr>
              <a:t>SAMHSA</a:t>
            </a:r>
            <a:endParaRPr sz="26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sz="2600" spc="-15" dirty="0">
                <a:latin typeface="Calibri"/>
                <a:cs typeface="Calibri"/>
              </a:rPr>
              <a:t>Medicaid/Medicare</a:t>
            </a:r>
            <a:endParaRPr lang="en-US" sz="2600" spc="-15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600" spc="-15" dirty="0">
                <a:latin typeface="Calibri"/>
                <a:cs typeface="Calibri"/>
              </a:rPr>
              <a:t>Net County Cost (NCC)</a:t>
            </a:r>
            <a:endParaRPr sz="26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600" spc="-35" dirty="0">
                <a:latin typeface="Calibri"/>
                <a:cs typeface="Calibri"/>
              </a:rPr>
              <a:t>County-wide resources</a:t>
            </a:r>
          </a:p>
          <a:p>
            <a:pPr marL="469900" indent="-457200">
              <a:lnSpc>
                <a:spcPct val="100000"/>
              </a:lnSpc>
              <a:spcBef>
                <a:spcPts val="670"/>
              </a:spcBef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600" spc="-35" dirty="0">
                <a:latin typeface="Calibri"/>
                <a:cs typeface="Calibri"/>
              </a:rPr>
              <a:t>Centers for Disease Control and Prevention </a:t>
            </a:r>
            <a:endParaRPr sz="2600" dirty="0">
              <a:latin typeface="Calibri"/>
              <a:cs typeface="Calibri"/>
            </a:endParaRPr>
          </a:p>
          <a:p>
            <a:pPr marL="469900" marR="5080" indent="-457200">
              <a:lnSpc>
                <a:spcPct val="100000"/>
              </a:lnSpc>
              <a:spcBef>
                <a:spcPts val="675"/>
              </a:spcBef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354965" algn="l"/>
                <a:tab pos="355600" algn="l"/>
              </a:tabLst>
            </a:pPr>
            <a:r>
              <a:rPr lang="en-US" sz="2600" spc="-10" dirty="0">
                <a:latin typeface="Calibri"/>
                <a:cs typeface="Calibri"/>
              </a:rPr>
              <a:t>Other grants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45795" y="1198417"/>
            <a:ext cx="3135605" cy="44611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+mn-lt"/>
              </a:rPr>
              <a:t>Expenditure Review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0" y="609600"/>
            <a:ext cx="4722668" cy="5857875"/>
          </a:xfrm>
        </p:spPr>
        <p:txBody>
          <a:bodyPr anchor="ctr">
            <a:normAutofit lnSpcReduction="10000"/>
          </a:bodyPr>
          <a:lstStyle/>
          <a:p>
            <a:pPr marL="339725" indent="-339725">
              <a:spcBef>
                <a:spcPts val="1200"/>
              </a:spcBef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n w="6350">
                  <a:noFill/>
                </a:ln>
                <a:ea typeface="Arial Unicode MS" panose="020B0604020202020204" pitchFamily="34" charset="-128"/>
                <a:cs typeface="Arial Unicode MS" panose="020B0604020202020204" pitchFamily="34" charset="-128"/>
              </a:rPr>
              <a:t>Prior Program Year (PY) final expenditures for Ryan White Part A, B, and Minority AIDS Initiative (MAI) funds </a:t>
            </a:r>
          </a:p>
          <a:p>
            <a:pPr marL="339725" indent="-339725">
              <a:spcBef>
                <a:spcPts val="1200"/>
              </a:spcBef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n w="6350">
                  <a:noFill/>
                </a:ln>
                <a:ea typeface="Arial Unicode MS" panose="020B0604020202020204" pitchFamily="34" charset="-128"/>
                <a:cs typeface="Arial Unicode MS" panose="020B0604020202020204" pitchFamily="34" charset="-128"/>
              </a:rPr>
              <a:t>Current PY estimates for Part A, MAI and Part B expenditures</a:t>
            </a:r>
          </a:p>
          <a:p>
            <a:pPr marL="339725" indent="-339725">
              <a:spcBef>
                <a:spcPts val="1200"/>
              </a:spcBef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n w="6350">
                  <a:noFill/>
                </a:ln>
                <a:ea typeface="Arial Unicode MS" panose="020B0604020202020204" pitchFamily="34" charset="-128"/>
                <a:cs typeface="Arial Unicode MS" panose="020B0604020202020204" pitchFamily="34" charset="-128"/>
              </a:rPr>
              <a:t>Future RFP funding needs</a:t>
            </a:r>
          </a:p>
          <a:p>
            <a:pPr marL="339725" indent="-339725">
              <a:spcBef>
                <a:spcPts val="1200"/>
              </a:spcBef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n w="6350">
                  <a:noFill/>
                </a:ln>
                <a:ea typeface="Arial Unicode MS" panose="020B0604020202020204" pitchFamily="34" charset="-128"/>
                <a:cs typeface="Arial Unicode MS" panose="020B0604020202020204" pitchFamily="34" charset="-128"/>
              </a:rPr>
              <a:t>Current and future PY expanded service categories with anticipated expenditures increases.</a:t>
            </a:r>
          </a:p>
          <a:p>
            <a:pPr marL="339725" indent="-339725">
              <a:spcBef>
                <a:spcPts val="1200"/>
              </a:spcBef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n w="6350">
                  <a:noFill/>
                </a:ln>
                <a:ea typeface="Arial Unicode MS" panose="020B0604020202020204" pitchFamily="34" charset="-128"/>
                <a:cs typeface="Arial Unicode MS" panose="020B0604020202020204" pitchFamily="34" charset="-128"/>
              </a:rPr>
              <a:t>Total PY budget amounts for Parts A, B and MAI</a:t>
            </a:r>
          </a:p>
          <a:p>
            <a:pPr marL="339725" indent="-339725">
              <a:spcBef>
                <a:spcPts val="1200"/>
              </a:spcBef>
              <a:spcAft>
                <a:spcPts val="3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ln w="6350">
                  <a:noFill/>
                </a:ln>
                <a:ea typeface="Arial Unicode MS" panose="020B0604020202020204" pitchFamily="34" charset="-128"/>
                <a:cs typeface="Arial Unicode MS" panose="020B0604020202020204" pitchFamily="34" charset="-128"/>
              </a:rPr>
              <a:t>Net County Cost (NCC) budget for services</a:t>
            </a:r>
          </a:p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7995976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5BC94C-A7C0-4756-804A-6ED628FFD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b="1152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030629-EB18-467B-8483-A50881C9D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F41F570A-1C91-4504-8DC9-9889926DE396}" type="slidenum">
              <a:rPr lang="en-US" altLang="en-US">
                <a:solidFill>
                  <a:srgbClr val="FFFFFF"/>
                </a:solidFill>
              </a:rPr>
              <a:pPr>
                <a:spcAft>
                  <a:spcPts val="600"/>
                </a:spcAft>
                <a:defRPr/>
              </a:pPr>
              <a:t>27</a:t>
            </a:fld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F859C6-6B15-440B-A5D0-8945FC282EEF}"/>
              </a:ext>
            </a:extLst>
          </p:cNvPr>
          <p:cNvSpPr txBox="1"/>
          <p:nvPr/>
        </p:nvSpPr>
        <p:spPr>
          <a:xfrm>
            <a:off x="304800" y="152400"/>
            <a:ext cx="6553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Planning Tools Unique to the Commission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2BD98F7-CB81-491F-BEAB-186ECE1BE637}"/>
              </a:ext>
            </a:extLst>
          </p:cNvPr>
          <p:cNvSpPr/>
          <p:nvPr/>
        </p:nvSpPr>
        <p:spPr>
          <a:xfrm>
            <a:off x="2667000" y="4572000"/>
            <a:ext cx="6153150" cy="1323439"/>
          </a:xfrm>
          <a:prstGeom prst="round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Paradigms and Operating Values</a:t>
            </a:r>
          </a:p>
        </p:txBody>
      </p:sp>
    </p:spTree>
    <p:extLst>
      <p:ext uri="{BB962C8B-B14F-4D97-AF65-F5344CB8AC3E}">
        <p14:creationId xmlns:p14="http://schemas.microsoft.com/office/powerpoint/2010/main" val="21764281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37375" y="1153571"/>
            <a:ext cx="2686825" cy="44611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+mn-lt"/>
              </a:rPr>
              <a:t>Paradigms for Decision-Making</a:t>
            </a:r>
            <a:endParaRPr lang="en-US" sz="4400" b="1" dirty="0">
              <a:solidFill>
                <a:srgbClr val="FFFFFF"/>
              </a:solidFill>
              <a:latin typeface="+mn-lt"/>
              <a:cs typeface="Sakkal Majalla" panose="02000000000000000000" pitchFamily="2" charset="-7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35481" y="591344"/>
            <a:ext cx="5179868" cy="5585619"/>
          </a:xfrm>
        </p:spPr>
        <p:txBody>
          <a:bodyPr anchor="ctr">
            <a:normAutofit/>
          </a:bodyPr>
          <a:lstStyle/>
          <a:p>
            <a:pPr marL="339725" indent="-339725">
              <a:lnSpc>
                <a:spcPct val="100000"/>
              </a:lnSpc>
              <a:spcBef>
                <a:spcPts val="12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2600" b="1" u="sng" dirty="0">
                <a:ln w="6350">
                  <a:noFill/>
                </a:ln>
                <a:solidFill>
                  <a:schemeClr val="accent2"/>
                </a:solidFill>
                <a:ea typeface="Arial Unicode MS" panose="020B0604020202020204"/>
                <a:cs typeface="Arial Unicode MS" panose="020B0604020202020204" pitchFamily="34" charset="-128"/>
              </a:rPr>
              <a:t>Compassion</a:t>
            </a:r>
            <a:r>
              <a:rPr lang="en-US" sz="2600" dirty="0">
                <a:ln w="6350">
                  <a:noFill/>
                </a:ln>
                <a:ea typeface="Arial Unicode MS" panose="020B0604020202020204"/>
                <a:cs typeface="Arial Unicode MS" panose="020B0604020202020204" pitchFamily="34" charset="-128"/>
              </a:rPr>
              <a:t>: response to suffering of others that motivates a desire to help </a:t>
            </a:r>
          </a:p>
          <a:p>
            <a:pPr marL="339725" indent="-339725">
              <a:lnSpc>
                <a:spcPct val="100000"/>
              </a:lnSpc>
              <a:spcBef>
                <a:spcPts val="12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2600" b="1" u="sng" dirty="0">
                <a:ln w="6350">
                  <a:noFill/>
                </a:ln>
                <a:solidFill>
                  <a:schemeClr val="accent2"/>
                </a:solidFill>
                <a:ea typeface="Arial Unicode MS" panose="020B0604020202020204"/>
                <a:cs typeface="Arial Unicode MS" panose="020B0604020202020204" pitchFamily="34" charset="-128"/>
              </a:rPr>
              <a:t>Equity</a:t>
            </a:r>
            <a:r>
              <a:rPr lang="en-US" sz="2600" dirty="0">
                <a:ln w="6350">
                  <a:noFill/>
                </a:ln>
                <a:ea typeface="Arial Unicode MS" panose="020B0604020202020204"/>
                <a:cs typeface="Arial Unicode MS" panose="020B0604020202020204" pitchFamily="34" charset="-128"/>
              </a:rPr>
              <a:t>: allocating levels of investments and commitment that meaningfully address the needs of populations disproportionately impacted by HIV/STDs and social determinants of health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6350248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4999" y="1153571"/>
            <a:ext cx="2496801" cy="4461163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FFFF"/>
                </a:solidFill>
                <a:latin typeface="+mn-lt"/>
              </a:rPr>
              <a:t>Operating Values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76600" y="762000"/>
            <a:ext cx="5179868" cy="5585619"/>
          </a:xfrm>
        </p:spPr>
        <p:txBody>
          <a:bodyPr anchor="ctr">
            <a:noAutofit/>
          </a:bodyPr>
          <a:lstStyle/>
          <a:p>
            <a:pPr marL="339725" indent="-339725">
              <a:lnSpc>
                <a:spcPct val="100000"/>
              </a:lnSpc>
              <a:spcBef>
                <a:spcPts val="12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2400" b="1" u="sng" dirty="0">
                <a:ln w="6350">
                  <a:noFill/>
                </a:ln>
                <a:solidFill>
                  <a:schemeClr val="accent2"/>
                </a:solidFill>
                <a:ea typeface="Arial Unicode MS" panose="020B0604020202020204"/>
                <a:cs typeface="Arial Unicode MS" panose="020B0604020202020204" pitchFamily="34" charset="-128"/>
              </a:rPr>
              <a:t>Efficiency</a:t>
            </a:r>
            <a:r>
              <a:rPr lang="en-US" sz="2400" dirty="0">
                <a:ln w="6350">
                  <a:noFill/>
                </a:ln>
                <a:ea typeface="Arial Unicode MS" panose="020B0604020202020204"/>
                <a:cs typeface="Arial Unicode MS" panose="020B0604020202020204" pitchFamily="34" charset="-128"/>
              </a:rPr>
              <a:t>: accomplishing the desired operational outcomes with the least use of resources</a:t>
            </a:r>
          </a:p>
          <a:p>
            <a:pPr marL="339725" indent="-339725">
              <a:lnSpc>
                <a:spcPct val="100000"/>
              </a:lnSpc>
              <a:spcBef>
                <a:spcPts val="12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2400" b="1" u="sng" dirty="0">
                <a:ln w="6350">
                  <a:noFill/>
                </a:ln>
                <a:solidFill>
                  <a:schemeClr val="accent2"/>
                </a:solidFill>
                <a:ea typeface="Arial Unicode MS" panose="020B0604020202020204"/>
                <a:cs typeface="Arial Unicode MS" panose="020B0604020202020204" pitchFamily="34" charset="-128"/>
              </a:rPr>
              <a:t>Quality</a:t>
            </a:r>
            <a:r>
              <a:rPr lang="en-US" sz="2400" dirty="0">
                <a:ln w="6350">
                  <a:noFill/>
                </a:ln>
                <a:ea typeface="Arial Unicode MS" panose="020B0604020202020204"/>
                <a:cs typeface="Arial Unicode MS" panose="020B0604020202020204" pitchFamily="34" charset="-128"/>
              </a:rPr>
              <a:t>: the highest level of competence in the decision-making process</a:t>
            </a:r>
          </a:p>
          <a:p>
            <a:pPr marL="339725" indent="-339725">
              <a:lnSpc>
                <a:spcPct val="100000"/>
              </a:lnSpc>
              <a:spcBef>
                <a:spcPts val="12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2400" b="1" u="sng" dirty="0">
                <a:ln w="6350">
                  <a:noFill/>
                </a:ln>
                <a:solidFill>
                  <a:schemeClr val="accent2"/>
                </a:solidFill>
                <a:ea typeface="Arial Unicode MS" panose="020B0604020202020204"/>
                <a:cs typeface="Arial Unicode MS" panose="020B0604020202020204" pitchFamily="34" charset="-128"/>
              </a:rPr>
              <a:t>Advocacy</a:t>
            </a:r>
            <a:r>
              <a:rPr lang="en-US" sz="2400" dirty="0">
                <a:ln w="6350">
                  <a:noFill/>
                </a:ln>
                <a:ea typeface="Arial Unicode MS" panose="020B0604020202020204"/>
                <a:cs typeface="Arial Unicode MS" panose="020B0604020202020204" pitchFamily="34" charset="-128"/>
              </a:rPr>
              <a:t>: addressing the asymmetrical power relationships of stakeholders in the process </a:t>
            </a:r>
          </a:p>
          <a:p>
            <a:pPr marL="339725" indent="-339725">
              <a:lnSpc>
                <a:spcPct val="100000"/>
              </a:lnSpc>
              <a:spcBef>
                <a:spcPts val="1200"/>
              </a:spcBef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2400" b="1" u="sng" dirty="0">
                <a:ln w="6350">
                  <a:noFill/>
                </a:ln>
                <a:solidFill>
                  <a:schemeClr val="accent2"/>
                </a:solidFill>
                <a:ea typeface="Arial Unicode MS" panose="020B0604020202020204"/>
                <a:cs typeface="Arial Unicode MS" panose="020B0604020202020204" pitchFamily="34" charset="-128"/>
              </a:rPr>
              <a:t>Representation</a:t>
            </a:r>
            <a:r>
              <a:rPr lang="en-US" sz="2400" dirty="0">
                <a:ln w="6350">
                  <a:noFill/>
                </a:ln>
                <a:ea typeface="Arial Unicode MS" panose="020B0604020202020204"/>
                <a:cs typeface="Arial Unicode MS" panose="020B0604020202020204" pitchFamily="34" charset="-128"/>
              </a:rPr>
              <a:t>: ensuring that all relevant stakeholders and constituencies are adequately represented in the decision-making process</a:t>
            </a:r>
          </a:p>
          <a:p>
            <a:pPr>
              <a:lnSpc>
                <a:spcPct val="100000"/>
              </a:lnSpc>
              <a:buClr>
                <a:srgbClr val="002060"/>
              </a:buClr>
              <a:buFont typeface="Wingdings" panose="05000000000000000000" pitchFamily="2" charset="2"/>
              <a:buChar char="ü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45055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0" y="1"/>
            <a:ext cx="9144000" cy="156949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4800" kern="0" cap="all" dirty="0">
                <a:solidFill>
                  <a:srgbClr val="FFFFFF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Leelawadee UI" panose="020B0502040204020203" pitchFamily="34" charset="-34"/>
              </a:rPr>
              <a:t>Part 1</a:t>
            </a:r>
            <a:endParaRPr lang="en-US" sz="4800" kern="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LACOUNTY-HIV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306" y="5879506"/>
            <a:ext cx="2295383" cy="7484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B2166B3-60BB-4125-9E1E-6860F3CB9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400" y="2895600"/>
            <a:ext cx="7848600" cy="1927225"/>
          </a:xfrm>
        </p:spPr>
        <p:txBody>
          <a:bodyPr/>
          <a:lstStyle/>
          <a:p>
            <a:pPr algn="ctr"/>
            <a:r>
              <a:rPr lang="en-US" sz="3600" dirty="0"/>
              <a:t>PRIORITY SETTING AND RESOURCE ALLOCATION PROCESS (PSRA)</a:t>
            </a:r>
            <a:br>
              <a:rPr lang="en-US" sz="3200" dirty="0"/>
            </a:br>
            <a:br>
              <a:rPr lang="en-US" sz="3200" dirty="0"/>
            </a:br>
            <a:endParaRPr lang="en-US" sz="3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5D6C98-3DA1-4EDF-AB84-64D97913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53D56-2A13-4727-B30C-BF581B82EC32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057077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FC48F0B-B47D-4F93-96EC-6E968CA37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624163"/>
            <a:ext cx="8610600" cy="823637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COMPREHENSIVE HIV PLAN (CHP)</a:t>
            </a:r>
            <a:br>
              <a:rPr lang="en-US" dirty="0">
                <a:solidFill>
                  <a:srgbClr val="002060"/>
                </a:solidFill>
              </a:rPr>
            </a:b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FB210E2-39FC-4744-9B36-0A1D66ECF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F41F570A-1C91-4504-8DC9-9889926DE396}" type="slidenum">
              <a:rPr lang="en-US" altLang="en-US"/>
              <a:pPr>
                <a:spcAft>
                  <a:spcPts val="600"/>
                </a:spcAft>
                <a:defRPr/>
              </a:pPr>
              <a:t>30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F14F97-B24F-6B8B-55E6-7EF1F4A06476}"/>
              </a:ext>
            </a:extLst>
          </p:cNvPr>
          <p:cNvSpPr txBox="1"/>
          <p:nvPr/>
        </p:nvSpPr>
        <p:spPr>
          <a:xfrm>
            <a:off x="630936" y="1295400"/>
            <a:ext cx="7279244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Serves as a jurisdictional HIV/AIDS Strategy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Living document and roadmap to guide HIV prevention and care planning throughout the year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Addresses local needs and opportunities for improvement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6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Emphasizes collaboration and coordination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AB4973-010F-ABBA-006F-39FD81503187}"/>
              </a:ext>
            </a:extLst>
          </p:cNvPr>
          <p:cNvSpPr txBox="1"/>
          <p:nvPr/>
        </p:nvSpPr>
        <p:spPr>
          <a:xfrm>
            <a:off x="2133600" y="5477491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https://hiv.lacounty.gov/our-work</a:t>
            </a:r>
            <a:r>
              <a:rPr lang="en-US" sz="2400" dirty="0">
                <a:solidFill>
                  <a:schemeClr val="accent2"/>
                </a:solidFill>
                <a:latin typeface="+mn-lt"/>
              </a:rPr>
              <a:t> </a:t>
            </a:r>
            <a:endParaRPr lang="en-US" dirty="0">
              <a:solidFill>
                <a:schemeClr val="accent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69647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0" y="1"/>
            <a:ext cx="9144000" cy="1569493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accent2"/>
            </a:solidFill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</a:pPr>
            <a:r>
              <a:rPr lang="en-US" sz="4800" kern="0" cap="all" dirty="0">
                <a:solidFill>
                  <a:srgbClr val="FFFFFF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Leelawadee UI" panose="020B0502040204020203" pitchFamily="34" charset="-34"/>
              </a:rPr>
              <a:t>Part 2</a:t>
            </a:r>
            <a:endParaRPr lang="en-US" sz="4800" kern="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 descr="LACOUNTY-HIVlog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306" y="5879506"/>
            <a:ext cx="2295383" cy="7484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B2166B3-60BB-4125-9E1E-6860F3CB95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81200"/>
            <a:ext cx="7848600" cy="1927225"/>
          </a:xfrm>
        </p:spPr>
        <p:txBody>
          <a:bodyPr/>
          <a:lstStyle/>
          <a:p>
            <a:pPr algn="ctr"/>
            <a:r>
              <a:rPr lang="en-US" sz="3600" dirty="0"/>
              <a:t>SERVICE STANDARDS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5D6C98-3DA1-4EDF-AB84-64D97913C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F53D56-2A13-4727-B30C-BF581B82EC32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015614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0D1EB-BF65-4B18-9864-ADFE0D1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8D1FC83-7089-4669-AF39-B88459934211}" type="slidenum">
              <a:rPr lang="en-US" alt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32</a:t>
            </a:fld>
            <a:endParaRPr lang="en-US" alt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533" y="320675"/>
            <a:ext cx="8555615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Learning Objective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EDBAEAB-4EC8-4F1E-BB30-7A6226F28A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1435892"/>
              </p:ext>
            </p:extLst>
          </p:nvPr>
        </p:nvGraphicFramePr>
        <p:xfrm>
          <a:off x="345188" y="1646238"/>
          <a:ext cx="855561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30342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7B03A-051C-34F6-B790-B913E235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53B92-D7CC-4010-BA6D-57ED062842E1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D33E2B4E-5996-223B-8657-12B3236FEA7F}"/>
              </a:ext>
            </a:extLst>
          </p:cNvPr>
          <p:cNvSpPr txBox="1">
            <a:spLocks/>
          </p:cNvSpPr>
          <p:nvPr/>
        </p:nvSpPr>
        <p:spPr bwMode="auto">
          <a:xfrm>
            <a:off x="661988" y="533401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600" dirty="0"/>
              <a:t>What are service standards?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A3036-933F-E902-62BB-8306E1AA4AAE}"/>
              </a:ext>
            </a:extLst>
          </p:cNvPr>
          <p:cNvSpPr txBox="1"/>
          <p:nvPr/>
        </p:nvSpPr>
        <p:spPr>
          <a:xfrm>
            <a:off x="4171950" y="1752601"/>
            <a:ext cx="4572000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Outline the elements and expectations a RW service provider follows when implementing a specific service category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Ensure that all RW service providers offer the same </a:t>
            </a:r>
            <a:r>
              <a:rPr lang="en-US" u="sng" dirty="0">
                <a:latin typeface="+mn-lt"/>
              </a:rPr>
              <a:t>basic </a:t>
            </a:r>
            <a:r>
              <a:rPr lang="en-US" dirty="0">
                <a:latin typeface="+mn-lt"/>
              </a:rPr>
              <a:t>service components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Establish the </a:t>
            </a:r>
            <a:r>
              <a:rPr lang="en-US" u="sng" dirty="0">
                <a:latin typeface="+mn-lt"/>
              </a:rPr>
              <a:t>minimum</a:t>
            </a:r>
            <a:r>
              <a:rPr lang="en-US" dirty="0">
                <a:latin typeface="+mn-lt"/>
              </a:rPr>
              <a:t> level of service of care for consumers throughout the jurisdiction</a:t>
            </a:r>
          </a:p>
        </p:txBody>
      </p:sp>
      <p:pic>
        <p:nvPicPr>
          <p:cNvPr id="3" name="Picture 2" descr="Wood human figure">
            <a:extLst>
              <a:ext uri="{FF2B5EF4-FFF2-40B4-BE49-F238E27FC236}">
                <a16:creationId xmlns:a16="http://schemas.microsoft.com/office/drawing/2014/main" id="{6C5A3AB7-22DC-4B03-48E1-DA6D47CD0F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7" r="35833" b="2500"/>
          <a:stretch/>
        </p:blipFill>
        <p:spPr>
          <a:xfrm>
            <a:off x="661988" y="2177148"/>
            <a:ext cx="3137754" cy="3428999"/>
          </a:xfrm>
          <a:prstGeom prst="rect">
            <a:avLst/>
          </a:prstGeom>
        </p:spPr>
      </p:pic>
      <p:cxnSp>
        <p:nvCxnSpPr>
          <p:cNvPr id="7" name="Straight Connector 6" descr="line" title="line">
            <a:extLst>
              <a:ext uri="{FF2B5EF4-FFF2-40B4-BE49-F238E27FC236}">
                <a16:creationId xmlns:a16="http://schemas.microsoft.com/office/drawing/2014/main" id="{2802118A-9AC6-4228-12DA-23A146902D82}"/>
              </a:ext>
            </a:extLst>
          </p:cNvPr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2450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92A724E-C928-CFAF-E95B-5337B6FEC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005" y="1340645"/>
            <a:ext cx="3868340" cy="823912"/>
          </a:xfrm>
          <a:ln>
            <a:solidFill>
              <a:schemeClr val="tx1"/>
            </a:solidFill>
          </a:ln>
        </p:spPr>
        <p:txBody>
          <a:bodyPr anchor="ctr" anchorCtr="0"/>
          <a:lstStyle/>
          <a:p>
            <a:pPr algn="ctr"/>
            <a:r>
              <a:rPr lang="en-US" sz="2400" dirty="0"/>
              <a:t>Universal Service Standards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B7C3B66-5997-F290-555B-058072624C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2859" y="2155032"/>
            <a:ext cx="3868340" cy="3684588"/>
          </a:xfrm>
        </p:spPr>
        <p:txBody>
          <a:bodyPr/>
          <a:lstStyle/>
          <a:p>
            <a:pPr marL="174625" indent="-174625">
              <a:lnSpc>
                <a:spcPct val="100000"/>
              </a:lnSpc>
              <a:spcBef>
                <a:spcPts val="450"/>
              </a:spcBef>
            </a:pPr>
            <a:r>
              <a:rPr lang="en-US" altLang="en-US" sz="2200" dirty="0"/>
              <a:t>General Agency Policies and Procedures</a:t>
            </a:r>
          </a:p>
          <a:p>
            <a:pPr marL="174625" indent="-174625">
              <a:lnSpc>
                <a:spcPct val="100000"/>
              </a:lnSpc>
              <a:spcBef>
                <a:spcPts val="450"/>
              </a:spcBef>
            </a:pPr>
            <a:r>
              <a:rPr lang="en-US" altLang="en-US" sz="2200" dirty="0"/>
              <a:t>Client Rights &amp; Responsibilities</a:t>
            </a:r>
          </a:p>
          <a:p>
            <a:pPr marL="174625" indent="-174625">
              <a:lnSpc>
                <a:spcPct val="100000"/>
              </a:lnSpc>
              <a:spcBef>
                <a:spcPts val="450"/>
              </a:spcBef>
              <a:buSzPct val="100000"/>
            </a:pPr>
            <a:r>
              <a:rPr lang="en-US" altLang="en-US" sz="2200" dirty="0"/>
              <a:t>Staff Requirements and Qualifications</a:t>
            </a:r>
          </a:p>
          <a:p>
            <a:pPr marL="174625" indent="-174625">
              <a:lnSpc>
                <a:spcPct val="100000"/>
              </a:lnSpc>
              <a:spcBef>
                <a:spcPts val="450"/>
              </a:spcBef>
            </a:pPr>
            <a:r>
              <a:rPr lang="en-US" altLang="en-US" sz="2200" dirty="0"/>
              <a:t>Cultural and Linguistic Competence</a:t>
            </a:r>
          </a:p>
          <a:p>
            <a:pPr marL="174625" indent="-174625">
              <a:lnSpc>
                <a:spcPct val="100000"/>
              </a:lnSpc>
              <a:spcBef>
                <a:spcPts val="450"/>
              </a:spcBef>
            </a:pPr>
            <a:r>
              <a:rPr lang="en-US" altLang="en-US" sz="2200" dirty="0"/>
              <a:t>Intake and Eligibility</a:t>
            </a:r>
          </a:p>
          <a:p>
            <a:pPr marL="174625" indent="-174625">
              <a:lnSpc>
                <a:spcPct val="100000"/>
              </a:lnSpc>
              <a:spcBef>
                <a:spcPts val="450"/>
              </a:spcBef>
            </a:pPr>
            <a:r>
              <a:rPr lang="en-US" altLang="en-US" sz="2200" dirty="0"/>
              <a:t>Referrals and Case Closures</a:t>
            </a:r>
          </a:p>
          <a:p>
            <a:pPr marL="174625" indent="-174625">
              <a:lnSpc>
                <a:spcPct val="100000"/>
              </a:lnSpc>
              <a:spcBef>
                <a:spcPts val="450"/>
              </a:spcBef>
            </a:pPr>
            <a:r>
              <a:rPr lang="en-US" altLang="en-US" sz="2200" dirty="0"/>
              <a:t>Patient’s Bill of Rights</a:t>
            </a:r>
          </a:p>
          <a:p>
            <a:endParaRPr lang="en-US" sz="28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C1F3EA1-502F-28E2-B86B-9CF531403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66657" y="1340861"/>
            <a:ext cx="3887391" cy="823912"/>
          </a:xfrm>
          <a:ln>
            <a:solidFill>
              <a:schemeClr val="tx1"/>
            </a:solidFill>
          </a:ln>
        </p:spPr>
        <p:txBody>
          <a:bodyPr anchor="ctr" anchorCtr="0"/>
          <a:lstStyle/>
          <a:p>
            <a:pPr algn="ctr"/>
            <a:r>
              <a:rPr lang="en-US" sz="2400" dirty="0"/>
              <a:t>Category-Specific Service Standards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72BCF24-142D-484B-5B39-8B75FDEA72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66657" y="2164557"/>
            <a:ext cx="3887391" cy="3684588"/>
          </a:xfrm>
        </p:spPr>
        <p:txBody>
          <a:bodyPr/>
          <a:lstStyle/>
          <a:p>
            <a:r>
              <a:rPr lang="en-US" sz="2200" dirty="0"/>
              <a:t>Includes link to Universal Service Standards</a:t>
            </a:r>
          </a:p>
          <a:p>
            <a:r>
              <a:rPr lang="en-US" sz="2200" dirty="0"/>
              <a:t>Core Medical Services</a:t>
            </a:r>
          </a:p>
          <a:p>
            <a:r>
              <a:rPr lang="en-US" sz="2200" dirty="0"/>
              <a:t>Support Services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7B03A-051C-34F6-B790-B913E235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53B92-D7CC-4010-BA6D-57ED062842E1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D33E2B4E-5996-223B-8657-12B3236FEA7F}"/>
              </a:ext>
            </a:extLst>
          </p:cNvPr>
          <p:cNvSpPr txBox="1">
            <a:spLocks/>
          </p:cNvSpPr>
          <p:nvPr/>
        </p:nvSpPr>
        <p:spPr bwMode="auto">
          <a:xfrm>
            <a:off x="457200" y="533401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600" dirty="0"/>
              <a:t>What are service standards? Cont.</a:t>
            </a:r>
          </a:p>
        </p:txBody>
      </p:sp>
      <p:cxnSp>
        <p:nvCxnSpPr>
          <p:cNvPr id="7" name="Straight Connector 6" descr="line" title="line">
            <a:extLst>
              <a:ext uri="{FF2B5EF4-FFF2-40B4-BE49-F238E27FC236}">
                <a16:creationId xmlns:a16="http://schemas.microsoft.com/office/drawing/2014/main" id="{2802118A-9AC6-4228-12DA-23A146902D82}"/>
              </a:ext>
            </a:extLst>
          </p:cNvPr>
          <p:cNvCxnSpPr/>
          <p:nvPr/>
        </p:nvCxnSpPr>
        <p:spPr>
          <a:xfrm>
            <a:off x="457200" y="1219200"/>
            <a:ext cx="8229600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Hands holding red ribbon">
            <a:extLst>
              <a:ext uri="{FF2B5EF4-FFF2-40B4-BE49-F238E27FC236}">
                <a16:creationId xmlns:a16="http://schemas.microsoft.com/office/drawing/2014/main" id="{0666324A-623C-2A4B-7EED-3E81DD07884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7" t="31517" r="-5417" b="1817"/>
          <a:stretch/>
        </p:blipFill>
        <p:spPr>
          <a:xfrm>
            <a:off x="5451477" y="3943351"/>
            <a:ext cx="2317750" cy="231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8039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solidFill>
                  <a:srgbClr val="002060"/>
                </a:solidFill>
              </a:rPr>
              <a:t>HRSA HAB Guidance on Service Standards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990600"/>
            <a:ext cx="7981950" cy="5562600"/>
          </a:xfrm>
        </p:spPr>
        <p:txBody>
          <a:bodyPr numCol="1"/>
          <a:lstStyle/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</a:pPr>
            <a:r>
              <a:rPr lang="en-US" altLang="en-US" sz="2600" b="1" dirty="0"/>
              <a:t>Service standards: </a:t>
            </a:r>
          </a:p>
          <a:p>
            <a:pPr lvl="1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</a:pPr>
            <a:r>
              <a:rPr lang="en-US" altLang="en-US" sz="2400" dirty="0"/>
              <a:t>Must be consistent with Health and Human Services (HHS) guidelines on HIV care and treatment and the HRSA/HAB standards and performance measures, including the National Monitoring Standards</a:t>
            </a:r>
          </a:p>
          <a:p>
            <a:pPr lvl="1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</a:pPr>
            <a:r>
              <a:rPr lang="en-US" altLang="en-US" sz="2400" dirty="0"/>
              <a:t>Should </a:t>
            </a:r>
            <a:r>
              <a:rPr lang="en-US" altLang="en-US" sz="2400" b="1" u="sng" dirty="0">
                <a:solidFill>
                  <a:srgbClr val="FF0000"/>
                </a:solidFill>
              </a:rPr>
              <a:t>not</a:t>
            </a:r>
            <a:r>
              <a:rPr lang="en-US" altLang="en-US" sz="2400" dirty="0"/>
              <a:t> include HRSA/HAB performance measures or health outcomes</a:t>
            </a:r>
          </a:p>
          <a:p>
            <a:pPr lvl="1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</a:pPr>
            <a:r>
              <a:rPr lang="en-US" altLang="en-US" sz="2400" dirty="0"/>
              <a:t>Should be developed at the local level </a:t>
            </a:r>
          </a:p>
          <a:p>
            <a:pPr lvl="1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</a:pPr>
            <a:r>
              <a:rPr lang="en-US" altLang="en-US" sz="2400" dirty="0"/>
              <a:t>Are required for every funded service category</a:t>
            </a:r>
          </a:p>
          <a:p>
            <a:pPr lvl="1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</a:pPr>
            <a:r>
              <a:rPr lang="en-US" altLang="en-US" sz="2400" dirty="0"/>
              <a:t>Should include input from providers, consumers, </a:t>
            </a:r>
            <a:br>
              <a:rPr lang="en-US" altLang="en-US" sz="2400" dirty="0"/>
            </a:br>
            <a:r>
              <a:rPr lang="en-US" altLang="en-US" sz="2400" dirty="0"/>
              <a:t>and experts</a:t>
            </a:r>
          </a:p>
          <a:p>
            <a:pPr lvl="1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</a:pPr>
            <a:r>
              <a:rPr lang="en-US" altLang="en-US" sz="2400" dirty="0"/>
              <a:t>Be publicly accessible and consumer friendly </a:t>
            </a:r>
          </a:p>
          <a:p>
            <a:pPr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</a:pPr>
            <a:endParaRPr lang="en-US" altLang="en-US" sz="2600" dirty="0"/>
          </a:p>
          <a:p>
            <a:pPr marL="0" indent="0" eaLnBrk="1" hangingPunct="1">
              <a:spcBef>
                <a:spcPct val="0"/>
              </a:spcBef>
              <a:spcAft>
                <a:spcPts val="200"/>
              </a:spcAft>
              <a:buClr>
                <a:schemeClr val="accent2"/>
              </a:buClr>
              <a:buNone/>
            </a:pPr>
            <a:endParaRPr lang="en-US" altLang="en-US" sz="2400" dirty="0"/>
          </a:p>
        </p:txBody>
      </p:sp>
      <p:cxnSp>
        <p:nvCxnSpPr>
          <p:cNvPr id="5" name="Straight Connector 4" descr="line" title="line"/>
          <p:cNvCxnSpPr/>
          <p:nvPr/>
        </p:nvCxnSpPr>
        <p:spPr>
          <a:xfrm>
            <a:off x="381000" y="822325"/>
            <a:ext cx="8229600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AD51F8-787A-4B00-9BC9-6A3559D2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1FC83-7089-4669-AF39-B88459934211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pic>
        <p:nvPicPr>
          <p:cNvPr id="7" name="Picture 6" descr="Cartoon checklist and pencil">
            <a:extLst>
              <a:ext uri="{FF2B5EF4-FFF2-40B4-BE49-F238E27FC236}">
                <a16:creationId xmlns:a16="http://schemas.microsoft.com/office/drawing/2014/main" id="{B9D1F176-1DBF-5EC4-9620-B2CAD42D13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011217"/>
            <a:ext cx="3795712" cy="2846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3471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7B03A-051C-34F6-B790-B913E235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53B92-D7CC-4010-BA6D-57ED062842E1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D33E2B4E-5996-223B-8657-12B3236FEA7F}"/>
              </a:ext>
            </a:extLst>
          </p:cNvPr>
          <p:cNvSpPr txBox="1">
            <a:spLocks/>
          </p:cNvSpPr>
          <p:nvPr/>
        </p:nvSpPr>
        <p:spPr bwMode="auto">
          <a:xfrm>
            <a:off x="661988" y="533401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600" dirty="0"/>
              <a:t>How are service standards used?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A3036-933F-E902-62BB-8306E1AA4AAE}"/>
              </a:ext>
            </a:extLst>
          </p:cNvPr>
          <p:cNvSpPr txBox="1"/>
          <p:nvPr/>
        </p:nvSpPr>
        <p:spPr>
          <a:xfrm>
            <a:off x="4171950" y="1752601"/>
            <a:ext cx="4572000" cy="4926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standard development is a joint responsibility shared by DHSP and COH</a:t>
            </a:r>
          </a:p>
          <a:p>
            <a:pPr marL="285750" marR="0" lvl="0" indent="-28575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standards are used in: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+mn-lt"/>
              </a:rPr>
              <a:t>DHSP </a:t>
            </a:r>
            <a:r>
              <a:rPr lang="en-US" dirty="0">
                <a:latin typeface="+mn-lt"/>
              </a:rPr>
              <a:t>Request for Proposals (RFPs)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Service provider contracts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Monitoring/quality assurance</a:t>
            </a:r>
          </a:p>
          <a:p>
            <a:pPr marL="285750" indent="-285750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Service providers are encouraged to participate in COH deliberations and planning activities </a:t>
            </a:r>
          </a:p>
        </p:txBody>
      </p:sp>
      <p:pic>
        <p:nvPicPr>
          <p:cNvPr id="3" name="Picture 2" descr="Empty speech bubbles">
            <a:extLst>
              <a:ext uri="{FF2B5EF4-FFF2-40B4-BE49-F238E27FC236}">
                <a16:creationId xmlns:a16="http://schemas.microsoft.com/office/drawing/2014/main" id="{77172E98-D8B1-20CE-16A3-A7C036CBA4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6977" y="2438400"/>
            <a:ext cx="3689672" cy="2459181"/>
          </a:xfrm>
          <a:prstGeom prst="rect">
            <a:avLst/>
          </a:prstGeom>
        </p:spPr>
      </p:pic>
      <p:cxnSp>
        <p:nvCxnSpPr>
          <p:cNvPr id="7" name="Straight Connector 6" descr="line" title="line">
            <a:extLst>
              <a:ext uri="{FF2B5EF4-FFF2-40B4-BE49-F238E27FC236}">
                <a16:creationId xmlns:a16="http://schemas.microsoft.com/office/drawing/2014/main" id="{99D2DBCA-F611-EDE9-B80E-3A7385DBFF7D}"/>
              </a:ext>
            </a:extLst>
          </p:cNvPr>
          <p:cNvCxnSpPr/>
          <p:nvPr/>
        </p:nvCxnSpPr>
        <p:spPr>
          <a:xfrm>
            <a:off x="457200" y="1295400"/>
            <a:ext cx="8229600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6563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7B03A-051C-34F6-B790-B913E235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53B92-D7CC-4010-BA6D-57ED062842E1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D33E2B4E-5996-223B-8657-12B3236FEA7F}"/>
              </a:ext>
            </a:extLst>
          </p:cNvPr>
          <p:cNvSpPr txBox="1">
            <a:spLocks/>
          </p:cNvSpPr>
          <p:nvPr/>
        </p:nvSpPr>
        <p:spPr bwMode="auto">
          <a:xfrm>
            <a:off x="457200" y="533401"/>
            <a:ext cx="8229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200" dirty="0"/>
              <a:t>How are service standards used? Cont.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A3036-933F-E902-62BB-8306E1AA4AAE}"/>
              </a:ext>
            </a:extLst>
          </p:cNvPr>
          <p:cNvSpPr txBox="1"/>
          <p:nvPr/>
        </p:nvSpPr>
        <p:spPr>
          <a:xfrm>
            <a:off x="514350" y="1752601"/>
            <a:ext cx="8229600" cy="4926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DHSP provides summary information to the COH on the extent to which the service standards are being met (based on monitoring)</a:t>
            </a:r>
          </a:p>
          <a:p>
            <a:pPr marL="285750" marR="0" lvl="0" indent="-28575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+mn-lt"/>
              </a:rPr>
              <a:t>DHSP assists with identifying possible need for revisions to service standards including: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+mn-lt"/>
              </a:rPr>
              <a:t>Service providers are following standards, but medical outcomes are not good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+mn-lt"/>
              </a:rPr>
              <a:t>Service providers are finding it very difficult to meet some standards 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+mn-lt"/>
              </a:rPr>
              <a:t>Service standards are discouraging flexibility needed for service innovations or appropriate care for diverse populations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latin typeface="+mn-lt"/>
            </a:endParaRPr>
          </a:p>
        </p:txBody>
      </p:sp>
      <p:cxnSp>
        <p:nvCxnSpPr>
          <p:cNvPr id="7" name="Straight Connector 6" descr="line" title="line">
            <a:extLst>
              <a:ext uri="{FF2B5EF4-FFF2-40B4-BE49-F238E27FC236}">
                <a16:creationId xmlns:a16="http://schemas.microsoft.com/office/drawing/2014/main" id="{99D2DBCA-F611-EDE9-B80E-3A7385DBFF7D}"/>
              </a:ext>
            </a:extLst>
          </p:cNvPr>
          <p:cNvCxnSpPr/>
          <p:nvPr/>
        </p:nvCxnSpPr>
        <p:spPr>
          <a:xfrm>
            <a:off x="457200" y="1295400"/>
            <a:ext cx="8229600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3139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7B03A-051C-34F6-B790-B913E235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53B92-D7CC-4010-BA6D-57ED062842E1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D33E2B4E-5996-223B-8657-12B3236FEA7F}"/>
              </a:ext>
            </a:extLst>
          </p:cNvPr>
          <p:cNvSpPr txBox="1">
            <a:spLocks/>
          </p:cNvSpPr>
          <p:nvPr/>
        </p:nvSpPr>
        <p:spPr bwMode="auto">
          <a:xfrm>
            <a:off x="400050" y="533401"/>
            <a:ext cx="8343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600" dirty="0"/>
              <a:t>Developing Service Standards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A3036-933F-E902-62BB-8306E1AA4AAE}"/>
              </a:ext>
            </a:extLst>
          </p:cNvPr>
          <p:cNvSpPr txBox="1"/>
          <p:nvPr/>
        </p:nvSpPr>
        <p:spPr>
          <a:xfrm>
            <a:off x="400050" y="1752601"/>
            <a:ext cx="4572000" cy="57964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required format or specific process defined by HRSA/HAB</a:t>
            </a:r>
          </a:p>
          <a:p>
            <a:pPr marL="285750" marR="0" lvl="0" indent="-28575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+mn-lt"/>
              </a:rPr>
              <a:t>The Standards and Best Practices (SBP) Committee: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+mn-lt"/>
              </a:rPr>
              <a:t>Leads the service standards development process for the Commission on HIV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+mn-lt"/>
              </a:rPr>
              <a:t>Agrees on outline to be used for all service standards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+mn-lt"/>
              </a:rPr>
              <a:t>Determines the schedule for review/update (at least every 3 years)</a:t>
            </a:r>
          </a:p>
          <a:p>
            <a:pPr lvl="1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marL="285750" marR="0" lvl="0" indent="-28575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 descr="line" title="line">
            <a:extLst>
              <a:ext uri="{FF2B5EF4-FFF2-40B4-BE49-F238E27FC236}">
                <a16:creationId xmlns:a16="http://schemas.microsoft.com/office/drawing/2014/main" id="{33730C36-9EC0-03FB-831E-E1080A077B36}"/>
              </a:ext>
            </a:extLst>
          </p:cNvPr>
          <p:cNvCxnSpPr/>
          <p:nvPr/>
        </p:nvCxnSpPr>
        <p:spPr>
          <a:xfrm>
            <a:off x="457200" y="1295400"/>
            <a:ext cx="8229600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wall covered with sticky notes.">
            <a:extLst>
              <a:ext uri="{FF2B5EF4-FFF2-40B4-BE49-F238E27FC236}">
                <a16:creationId xmlns:a16="http://schemas.microsoft.com/office/drawing/2014/main" id="{D4A4FD6D-5483-DD58-18BF-ACF95278E4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9040"/>
          <a:stretch/>
        </p:blipFill>
        <p:spPr>
          <a:xfrm>
            <a:off x="5687568" y="2514600"/>
            <a:ext cx="2999232" cy="299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793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7B03A-051C-34F6-B790-B913E235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53B92-D7CC-4010-BA6D-57ED062842E1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D33E2B4E-5996-223B-8657-12B3236FEA7F}"/>
              </a:ext>
            </a:extLst>
          </p:cNvPr>
          <p:cNvSpPr txBox="1">
            <a:spLocks/>
          </p:cNvSpPr>
          <p:nvPr/>
        </p:nvSpPr>
        <p:spPr bwMode="auto">
          <a:xfrm>
            <a:off x="228600" y="533401"/>
            <a:ext cx="8686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600" dirty="0"/>
              <a:t>Developing Service Standards Cont.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A3036-933F-E902-62BB-8306E1AA4AAE}"/>
              </a:ext>
            </a:extLst>
          </p:cNvPr>
          <p:cNvSpPr txBox="1"/>
          <p:nvPr/>
        </p:nvSpPr>
        <p:spPr>
          <a:xfrm>
            <a:off x="400050" y="1752601"/>
            <a:ext cx="5162550" cy="5899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+mn-lt"/>
              </a:rPr>
              <a:t>The SBP Committee prioritizes reviews/updates to service standards based on: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+mn-lt"/>
              </a:rPr>
              <a:t>Service category’s allocation level 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+mn-lt"/>
              </a:rPr>
              <a:t>Local priority 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+mn-lt"/>
              </a:rPr>
              <a:t>DHSP’s RFP schedule 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+mn-lt"/>
              </a:rPr>
              <a:t>A consumer, provider, or service concern 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  <a:latin typeface="+mn-lt"/>
              </a:rPr>
              <a:t>To respond to environmental or continuum of care changes (COVID-19, status neutral approach)</a:t>
            </a:r>
          </a:p>
          <a:p>
            <a:pPr lvl="1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defRPr/>
            </a:pPr>
            <a:endParaRPr lang="en-US" dirty="0">
              <a:solidFill>
                <a:prstClr val="black"/>
              </a:solidFill>
              <a:latin typeface="+mn-lt"/>
            </a:endParaRPr>
          </a:p>
          <a:p>
            <a:pPr marL="285750" marR="0" lvl="0" indent="-28575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85750" marR="0" lvl="0" indent="-28575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Straight Connector 6" descr="line" title="line">
            <a:extLst>
              <a:ext uri="{FF2B5EF4-FFF2-40B4-BE49-F238E27FC236}">
                <a16:creationId xmlns:a16="http://schemas.microsoft.com/office/drawing/2014/main" id="{33730C36-9EC0-03FB-831E-E1080A077B36}"/>
              </a:ext>
            </a:extLst>
          </p:cNvPr>
          <p:cNvCxnSpPr/>
          <p:nvPr/>
        </p:nvCxnSpPr>
        <p:spPr>
          <a:xfrm>
            <a:off x="457200" y="1295400"/>
            <a:ext cx="8229600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wall covered with sticky notes.">
            <a:extLst>
              <a:ext uri="{FF2B5EF4-FFF2-40B4-BE49-F238E27FC236}">
                <a16:creationId xmlns:a16="http://schemas.microsoft.com/office/drawing/2014/main" id="{D4A4FD6D-5483-DD58-18BF-ACF95278E4F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40" r="19040"/>
          <a:stretch/>
        </p:blipFill>
        <p:spPr>
          <a:xfrm>
            <a:off x="5686458" y="2514600"/>
            <a:ext cx="3000342" cy="300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530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0D1EB-BF65-4B18-9864-ADFE0D1D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03999" y="6356350"/>
            <a:ext cx="2057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C8D1FC83-7089-4669-AF39-B88459934211}" type="slidenum">
              <a:rPr lang="en-US" altLang="en-US" sz="1200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>
                <a:spcAft>
                  <a:spcPts val="600"/>
                </a:spcAft>
                <a:defRPr/>
              </a:pPr>
              <a:t>4</a:t>
            </a:fld>
            <a:endParaRPr lang="en-US" altLang="en-US" sz="1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533" y="320675"/>
            <a:ext cx="8555615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Learning Objective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EDBAEAB-4EC8-4F1E-BB30-7A6226F28A4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5188" y="1646238"/>
          <a:ext cx="855561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003003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0E4AF0F-F89D-F6FB-C0F4-B66BAC5D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43657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Service Standards Review Cycle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304B680-DA94-6E72-CEEC-044C294B65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6647465"/>
              </p:ext>
            </p:extLst>
          </p:nvPr>
        </p:nvGraphicFramePr>
        <p:xfrm>
          <a:off x="304800" y="1066800"/>
          <a:ext cx="8610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CD869-7A91-2624-4FF9-5FBE425A3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53B92-D7CC-4010-BA6D-57ED062842E1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  <p:cxnSp>
        <p:nvCxnSpPr>
          <p:cNvPr id="8" name="Straight Connector 7" descr="line" title="line">
            <a:extLst>
              <a:ext uri="{FF2B5EF4-FFF2-40B4-BE49-F238E27FC236}">
                <a16:creationId xmlns:a16="http://schemas.microsoft.com/office/drawing/2014/main" id="{FAC914AB-9BC6-9AEA-03D3-CA3CE9E2A89E}"/>
              </a:ext>
            </a:extLst>
          </p:cNvPr>
          <p:cNvCxnSpPr/>
          <p:nvPr/>
        </p:nvCxnSpPr>
        <p:spPr>
          <a:xfrm>
            <a:off x="457200" y="990600"/>
            <a:ext cx="8229600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84883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7B03A-051C-34F6-B790-B913E235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53B92-D7CC-4010-BA6D-57ED062842E1}" type="slidenum">
              <a:rPr lang="en-US" altLang="en-US" smtClean="0"/>
              <a:pPr>
                <a:defRPr/>
              </a:pPr>
              <a:t>41</a:t>
            </a:fld>
            <a:endParaRPr lang="en-US" alt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D33E2B4E-5996-223B-8657-12B3236FEA7F}"/>
              </a:ext>
            </a:extLst>
          </p:cNvPr>
          <p:cNvSpPr txBox="1">
            <a:spLocks/>
          </p:cNvSpPr>
          <p:nvPr/>
        </p:nvSpPr>
        <p:spPr bwMode="auto">
          <a:xfrm>
            <a:off x="400050" y="533401"/>
            <a:ext cx="8343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600" dirty="0"/>
              <a:t>Value of Flexible Service Standards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A3036-933F-E902-62BB-8306E1AA4AAE}"/>
              </a:ext>
            </a:extLst>
          </p:cNvPr>
          <p:cNvSpPr txBox="1"/>
          <p:nvPr/>
        </p:nvSpPr>
        <p:spPr>
          <a:xfrm>
            <a:off x="400050" y="1752601"/>
            <a:ext cx="4572000" cy="4388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+mn-lt"/>
              </a:rPr>
              <a:t>Service standards are not meant to be prescriptive or too specific because it may limit how service providers implement services</a:t>
            </a:r>
          </a:p>
          <a:p>
            <a:pPr marL="285750" marR="0" lvl="0" indent="-28575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Flexible service standards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Allow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 service providers to adjust service delivery to meet the needs of individual clients 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Reduce the need for frequent revisions to service standards </a:t>
            </a:r>
          </a:p>
        </p:txBody>
      </p:sp>
      <p:pic>
        <p:nvPicPr>
          <p:cNvPr id="6" name="Picture 5" descr="Candles are a red and light blue color">
            <a:extLst>
              <a:ext uri="{FF2B5EF4-FFF2-40B4-BE49-F238E27FC236}">
                <a16:creationId xmlns:a16="http://schemas.microsoft.com/office/drawing/2014/main" id="{863F21F9-D14D-5B7E-AD0F-3B85B9FAEF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54" r="16654"/>
          <a:stretch/>
        </p:blipFill>
        <p:spPr>
          <a:xfrm>
            <a:off x="5410200" y="2346256"/>
            <a:ext cx="3201583" cy="3201583"/>
          </a:xfrm>
          <a:prstGeom prst="rect">
            <a:avLst/>
          </a:prstGeom>
        </p:spPr>
      </p:pic>
      <p:cxnSp>
        <p:nvCxnSpPr>
          <p:cNvPr id="7" name="Straight Connector 6" descr="line" title="line">
            <a:extLst>
              <a:ext uri="{FF2B5EF4-FFF2-40B4-BE49-F238E27FC236}">
                <a16:creationId xmlns:a16="http://schemas.microsoft.com/office/drawing/2014/main" id="{33730C36-9EC0-03FB-831E-E1080A077B36}"/>
              </a:ext>
            </a:extLst>
          </p:cNvPr>
          <p:cNvCxnSpPr/>
          <p:nvPr/>
        </p:nvCxnSpPr>
        <p:spPr>
          <a:xfrm>
            <a:off x="457200" y="1295400"/>
            <a:ext cx="8229600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27197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7B03A-051C-34F6-B790-B913E235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53B92-D7CC-4010-BA6D-57ED062842E1}" type="slidenum">
              <a:rPr lang="en-US" altLang="en-US" smtClean="0"/>
              <a:pPr>
                <a:defRPr/>
              </a:pPr>
              <a:t>42</a:t>
            </a:fld>
            <a:endParaRPr lang="en-US" alt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D33E2B4E-5996-223B-8657-12B3236FEA7F}"/>
              </a:ext>
            </a:extLst>
          </p:cNvPr>
          <p:cNvSpPr txBox="1">
            <a:spLocks/>
          </p:cNvSpPr>
          <p:nvPr/>
        </p:nvSpPr>
        <p:spPr bwMode="auto">
          <a:xfrm>
            <a:off x="400050" y="533401"/>
            <a:ext cx="8343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600" dirty="0"/>
              <a:t>Trends/Approaches to Consider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A3036-933F-E902-62BB-8306E1AA4AAE}"/>
              </a:ext>
            </a:extLst>
          </p:cNvPr>
          <p:cNvSpPr txBox="1"/>
          <p:nvPr/>
        </p:nvSpPr>
        <p:spPr>
          <a:xfrm>
            <a:off x="400050" y="1752601"/>
            <a:ext cx="828675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+mn-lt"/>
              </a:rPr>
              <a:t>Make standards as short and concise as possible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</a:rPr>
              <a:t>Use charts to increase clarity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</a:rPr>
              <a:t>Put common information into Universal standards only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</a:rPr>
              <a:t>Use plain language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</a:rPr>
              <a:t>Develop standards that tell consumers what the service is and what they can expect if they receive it</a:t>
            </a:r>
          </a:p>
          <a:p>
            <a:pPr marL="285750" marR="0" lvl="0" indent="-28575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Limit best practice</a:t>
            </a:r>
            <a:r>
              <a:rPr lang="en-US" b="1" dirty="0">
                <a:solidFill>
                  <a:prstClr val="black"/>
                </a:solidFill>
                <a:latin typeface="+mn-lt"/>
              </a:rPr>
              <a:t> content– have service standards specify requirements 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</a:rPr>
              <a:t>Consider providing best practice </a:t>
            </a:r>
            <a:r>
              <a:rPr lang="en-US" sz="2000" u="sng" dirty="0">
                <a:solidFill>
                  <a:prstClr val="black"/>
                </a:solidFill>
                <a:latin typeface="+mn-lt"/>
              </a:rPr>
              <a:t>separately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</a:rPr>
              <a:t>If used, clearly label such content as </a:t>
            </a:r>
            <a:r>
              <a:rPr lang="en-US" sz="2000" u="sng" dirty="0">
                <a:solidFill>
                  <a:prstClr val="black"/>
                </a:solidFill>
                <a:latin typeface="+mn-lt"/>
              </a:rPr>
              <a:t>optional</a:t>
            </a:r>
          </a:p>
          <a:p>
            <a:pPr marL="285750" marR="0" lvl="0" indent="-28575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+mn-lt"/>
              </a:rPr>
              <a:t>Include a link to the Universal service standards in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category-specific service standards 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endParaRPr lang="en-US" sz="2000" dirty="0">
              <a:solidFill>
                <a:prstClr val="black"/>
              </a:solidFill>
              <a:latin typeface="+mn-lt"/>
            </a:endParaRPr>
          </a:p>
        </p:txBody>
      </p:sp>
      <p:cxnSp>
        <p:nvCxnSpPr>
          <p:cNvPr id="7" name="Straight Connector 6" descr="line" title="line">
            <a:extLst>
              <a:ext uri="{FF2B5EF4-FFF2-40B4-BE49-F238E27FC236}">
                <a16:creationId xmlns:a16="http://schemas.microsoft.com/office/drawing/2014/main" id="{33730C36-9EC0-03FB-831E-E1080A077B36}"/>
              </a:ext>
            </a:extLst>
          </p:cNvPr>
          <p:cNvCxnSpPr/>
          <p:nvPr/>
        </p:nvCxnSpPr>
        <p:spPr>
          <a:xfrm>
            <a:off x="457200" y="1295400"/>
            <a:ext cx="8229600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62313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7B03A-051C-34F6-B790-B913E235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53B92-D7CC-4010-BA6D-57ED062842E1}" type="slidenum">
              <a:rPr lang="en-US" altLang="en-US" smtClean="0"/>
              <a:pPr>
                <a:defRPr/>
              </a:pPr>
              <a:t>43</a:t>
            </a:fld>
            <a:endParaRPr lang="en-US" alt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D33E2B4E-5996-223B-8657-12B3236FEA7F}"/>
              </a:ext>
            </a:extLst>
          </p:cNvPr>
          <p:cNvSpPr txBox="1">
            <a:spLocks/>
          </p:cNvSpPr>
          <p:nvPr/>
        </p:nvSpPr>
        <p:spPr bwMode="auto">
          <a:xfrm>
            <a:off x="400050" y="533401"/>
            <a:ext cx="83439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600" dirty="0"/>
              <a:t>Encouraging Non-RW Providers to Adopt/Follow Service Standards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AA3036-933F-E902-62BB-8306E1AA4AAE}"/>
              </a:ext>
            </a:extLst>
          </p:cNvPr>
          <p:cNvSpPr txBox="1"/>
          <p:nvPr/>
        </p:nvSpPr>
        <p:spPr>
          <a:xfrm>
            <a:off x="428624" y="1994810"/>
            <a:ext cx="8486775" cy="34142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+mn-lt"/>
              </a:rPr>
              <a:t>Incentives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</a:rPr>
              <a:t>Good preparation if provider applies for RW funding in the future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</a:rPr>
              <a:t>Help in providing service appropriate for PLWH– especially if PLWH are not the provider’s only clients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</a:rPr>
              <a:t>Serve on an expert panel that helps develop or update service standards</a:t>
            </a:r>
          </a:p>
          <a:p>
            <a:pPr marL="285750" marR="0" lvl="0" indent="-28575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Disincentives</a:t>
            </a:r>
            <a:endParaRPr lang="en-US" b="1" dirty="0">
              <a:solidFill>
                <a:prstClr val="black"/>
              </a:solidFill>
              <a:latin typeface="+mn-lt"/>
            </a:endParaRPr>
          </a:p>
          <a:p>
            <a:pPr marL="742950" lvl="1" indent="-285750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</a:rPr>
              <a:t>Takes effort to learn about service standards if not providing RW services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</a:rPr>
              <a:t>Requires staff training </a:t>
            </a:r>
          </a:p>
          <a:p>
            <a:pPr marL="742950" lvl="1" indent="-285750" defTabSz="685800">
              <a:lnSpc>
                <a:spcPct val="90000"/>
              </a:lnSpc>
              <a:spcBef>
                <a:spcPts val="750"/>
              </a:spcBef>
              <a:buClr>
                <a:srgbClr val="002060"/>
              </a:buClr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prstClr val="black"/>
                </a:solidFill>
                <a:latin typeface="+mn-lt"/>
              </a:rPr>
              <a:t>May cost more </a:t>
            </a:r>
          </a:p>
        </p:txBody>
      </p:sp>
      <p:cxnSp>
        <p:nvCxnSpPr>
          <p:cNvPr id="7" name="Straight Connector 6" descr="line" title="line">
            <a:extLst>
              <a:ext uri="{FF2B5EF4-FFF2-40B4-BE49-F238E27FC236}">
                <a16:creationId xmlns:a16="http://schemas.microsoft.com/office/drawing/2014/main" id="{33730C36-9EC0-03FB-831E-E1080A077B36}"/>
              </a:ext>
            </a:extLst>
          </p:cNvPr>
          <p:cNvCxnSpPr/>
          <p:nvPr/>
        </p:nvCxnSpPr>
        <p:spPr>
          <a:xfrm>
            <a:off x="457200" y="1759528"/>
            <a:ext cx="8229600" cy="0"/>
          </a:xfrm>
          <a:prstGeom prst="line">
            <a:avLst/>
          </a:prstGeom>
          <a:ln w="317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04704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7D5FD6-6E0F-45C2-8705-EEFBDCC09F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83" y="1527750"/>
            <a:ext cx="7248635" cy="3624317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CE959A-7813-4A4D-B811-911BC21D1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30718" y="6382512"/>
            <a:ext cx="51435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F41F570A-1C91-4504-8DC9-9889926DE396}" type="slidenum">
              <a:rPr lang="en-US" altLang="en-US" smtClean="0"/>
              <a:pPr>
                <a:spcAft>
                  <a:spcPts val="600"/>
                </a:spcAft>
                <a:defRPr/>
              </a:pPr>
              <a:t>44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865330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75" y="5638800"/>
            <a:ext cx="2952750" cy="952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FFD279-77D1-492F-BC41-68C162B508C4}"/>
              </a:ext>
            </a:extLst>
          </p:cNvPr>
          <p:cNvSpPr txBox="1"/>
          <p:nvPr/>
        </p:nvSpPr>
        <p:spPr>
          <a:xfrm>
            <a:off x="1543397" y="5638800"/>
            <a:ext cx="43054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@</a:t>
            </a:r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HIVCommissionLA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66C5BC8-00FF-406A-9C20-20C0890E23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35" y="2586708"/>
            <a:ext cx="914400" cy="9144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1A80E04-39D7-47F6-8FBE-5D84990373C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51" y="3429000"/>
            <a:ext cx="1005840" cy="100584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0C702D1-ED63-441F-B2DD-57E0144655E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4507707"/>
            <a:ext cx="731520" cy="7315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4397940-D04F-4437-8103-B3B74B382D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5" y="5402991"/>
            <a:ext cx="1097280" cy="1097280"/>
          </a:xfrm>
          <a:prstGeom prst="rect">
            <a:avLst/>
          </a:prstGeom>
        </p:spPr>
      </p:pic>
      <p:pic>
        <p:nvPicPr>
          <p:cNvPr id="29" name="Content Placeholder 28">
            <a:extLst>
              <a:ext uri="{FF2B5EF4-FFF2-40B4-BE49-F238E27FC236}">
                <a16:creationId xmlns:a16="http://schemas.microsoft.com/office/drawing/2014/main" id="{ADB86A35-0671-4C5D-8FEB-5FE74EF52F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58" y="1652976"/>
            <a:ext cx="914400" cy="914400"/>
          </a:xfr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2CF078B-C604-491C-8DB3-AFEB209894DC}"/>
              </a:ext>
            </a:extLst>
          </p:cNvPr>
          <p:cNvSpPr txBox="1"/>
          <p:nvPr/>
        </p:nvSpPr>
        <p:spPr>
          <a:xfrm>
            <a:off x="1579419" y="1695580"/>
            <a:ext cx="71310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latin typeface="Cavolini" panose="03000502040302020204" pitchFamily="66" charset="0"/>
                <a:cs typeface="Cavolini" panose="03000502040302020204" pitchFamily="66" charset="0"/>
              </a:rPr>
              <a:t>510 S. Vermont Ave, 14th </a:t>
            </a:r>
            <a:r>
              <a:rPr lang="fr-FR" sz="2800" dirty="0" err="1">
                <a:latin typeface="Cavolini" panose="03000502040302020204" pitchFamily="66" charset="0"/>
                <a:cs typeface="Cavolini" panose="03000502040302020204" pitchFamily="66" charset="0"/>
              </a:rPr>
              <a:t>Floor</a:t>
            </a:r>
            <a:r>
              <a:rPr lang="fr-FR" sz="2800" dirty="0">
                <a:latin typeface="Cavolini" panose="03000502040302020204" pitchFamily="66" charset="0"/>
                <a:cs typeface="Cavolini" panose="03000502040302020204" pitchFamily="66" charset="0"/>
              </a:rPr>
              <a:t>, Los Angeles, CA 90020</a:t>
            </a:r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7BD51EC-FCD9-4913-9031-994257FA655B}"/>
              </a:ext>
            </a:extLst>
          </p:cNvPr>
          <p:cNvSpPr txBox="1"/>
          <p:nvPr/>
        </p:nvSpPr>
        <p:spPr>
          <a:xfrm>
            <a:off x="1579419" y="2821267"/>
            <a:ext cx="49737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9"/>
              </a:rPr>
              <a:t>hivcomm@</a:t>
            </a:r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  <a:hlinkClick r:id="rId9"/>
              </a:rPr>
              <a:t>lachiv</a:t>
            </a:r>
            <a:r>
              <a:rPr lang="en-US" sz="2800" dirty="0">
                <a:hlinkClick r:id="rId9"/>
              </a:rPr>
              <a:t>.org</a:t>
            </a:r>
            <a:r>
              <a:rPr lang="en-US" sz="2800" dirty="0"/>
              <a:t> </a:t>
            </a:r>
          </a:p>
          <a:p>
            <a:endParaRPr lang="en-US" sz="2800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B92CB65-C714-49EF-8547-98BE7B3C0812}"/>
              </a:ext>
            </a:extLst>
          </p:cNvPr>
          <p:cNvSpPr txBox="1"/>
          <p:nvPr/>
        </p:nvSpPr>
        <p:spPr>
          <a:xfrm>
            <a:off x="1666009" y="3610187"/>
            <a:ext cx="5898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213.738.2816 </a:t>
            </a:r>
          </a:p>
          <a:p>
            <a:endParaRPr lang="en-US" sz="28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EA12D5D-C7CA-44AD-899C-A94CD3926A6A}"/>
              </a:ext>
            </a:extLst>
          </p:cNvPr>
          <p:cNvSpPr txBox="1"/>
          <p:nvPr/>
        </p:nvSpPr>
        <p:spPr>
          <a:xfrm>
            <a:off x="1579419" y="4581079"/>
            <a:ext cx="5383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Cavolini" panose="03000502040302020204" pitchFamily="66" charset="0"/>
                <a:cs typeface="Cavolini" panose="03000502040302020204" pitchFamily="66" charset="0"/>
              </a:rPr>
              <a:t>HIVCommissionLA</a:t>
            </a:r>
            <a:endParaRPr lang="en-US" sz="32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A0349789-04EA-4E2B-8F98-5A4756F3E2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882826"/>
            <a:ext cx="2819400" cy="5715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647460C-DD30-40DE-919C-2ABF3F0D9F92}"/>
              </a:ext>
            </a:extLst>
          </p:cNvPr>
          <p:cNvSpPr txBox="1"/>
          <p:nvPr/>
        </p:nvSpPr>
        <p:spPr>
          <a:xfrm>
            <a:off x="3644870" y="906966"/>
            <a:ext cx="5101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volini" panose="03000502040302020204" pitchFamily="66" charset="0"/>
                <a:cs typeface="Cavolini" panose="03000502040302020204" pitchFamily="66" charset="0"/>
              </a:rPr>
              <a:t>https://hivconnect.org/</a:t>
            </a:r>
          </a:p>
        </p:txBody>
      </p:sp>
    </p:spTree>
    <p:extLst>
      <p:ext uri="{BB962C8B-B14F-4D97-AF65-F5344CB8AC3E}">
        <p14:creationId xmlns:p14="http://schemas.microsoft.com/office/powerpoint/2010/main" val="65430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4800B-81C1-4819-A5AC-84E665078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81273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Common Terms and Acronyms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8A811-CDE5-43D0-9213-EFD0B9CA1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9976"/>
            <a:ext cx="8058150" cy="3878263"/>
          </a:xfrm>
        </p:spPr>
        <p:txBody>
          <a:bodyPr/>
          <a:lstStyle/>
          <a:p>
            <a:pPr marL="228600" indent="-228600">
              <a:lnSpc>
                <a:spcPct val="100000"/>
              </a:lnSpc>
              <a:spcBef>
                <a:spcPts val="12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DHSP</a:t>
            </a:r>
            <a:r>
              <a:rPr lang="en-US" sz="2400" dirty="0"/>
              <a:t> – Division of HIV and STD Programs; local administrator of HIV/STD prevention and care funds and programs in Los Angeles County</a:t>
            </a:r>
          </a:p>
          <a:p>
            <a:pPr marL="228600" indent="-228600">
              <a:lnSpc>
                <a:spcPct val="100000"/>
              </a:lnSpc>
              <a:spcBef>
                <a:spcPts val="12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PSRA</a:t>
            </a:r>
            <a:r>
              <a:rPr lang="en-US" sz="2400" dirty="0"/>
              <a:t> – priority setting and resource allocation</a:t>
            </a:r>
          </a:p>
          <a:p>
            <a:pPr marL="228600" indent="-228600">
              <a:lnSpc>
                <a:spcPct val="100000"/>
              </a:lnSpc>
              <a:spcBef>
                <a:spcPts val="12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HRSA</a:t>
            </a:r>
            <a:r>
              <a:rPr lang="en-US" sz="2400" dirty="0"/>
              <a:t> – Health Resources and Services Administration (federal agency that manages Ryan White dollars)</a:t>
            </a:r>
          </a:p>
          <a:p>
            <a:pPr marL="228600" indent="-228600">
              <a:lnSpc>
                <a:spcPct val="100000"/>
              </a:lnSpc>
              <a:spcBef>
                <a:spcPts val="12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CDC</a:t>
            </a:r>
            <a:r>
              <a:rPr lang="en-US" sz="2400" dirty="0"/>
              <a:t> – Centers for Disease Control and Prevention (federal agency that managers and awards prevention funds to DHSP</a:t>
            </a:r>
          </a:p>
          <a:p>
            <a:pPr marL="228600" indent="-228600">
              <a:lnSpc>
                <a:spcPct val="100000"/>
              </a:lnSpc>
              <a:spcBef>
                <a:spcPts val="12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RW</a:t>
            </a:r>
            <a:r>
              <a:rPr lang="en-US" sz="2400" dirty="0"/>
              <a:t> - CARE Act- Ryan White (the law that carves out $ for PLWH is named after him)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7ECC8-CAF9-440F-9420-8CD0F2546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1FC83-7089-4669-AF39-B88459934211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78ADF9-5394-EB5D-39A4-7FBBB630EEC6}"/>
              </a:ext>
            </a:extLst>
          </p:cNvPr>
          <p:cNvSpPr txBox="1"/>
          <p:nvPr/>
        </p:nvSpPr>
        <p:spPr>
          <a:xfrm>
            <a:off x="180975" y="1041331"/>
            <a:ext cx="8782050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1" dirty="0">
                <a:solidFill>
                  <a:schemeClr val="accent2"/>
                </a:solidFill>
                <a:latin typeface="+mn-lt"/>
              </a:rPr>
              <a:t>Planning Council (PC)/Planning Body (PC) </a:t>
            </a:r>
            <a:r>
              <a:rPr lang="en-US" sz="2600" dirty="0">
                <a:latin typeface="+mn-lt"/>
              </a:rPr>
              <a:t>= Commission on HIV</a:t>
            </a:r>
          </a:p>
          <a:p>
            <a:pPr>
              <a:spcBef>
                <a:spcPts val="600"/>
              </a:spcBef>
            </a:pPr>
            <a:r>
              <a:rPr lang="en-US" sz="2600" b="1" dirty="0">
                <a:solidFill>
                  <a:schemeClr val="accent2"/>
                </a:solidFill>
                <a:latin typeface="+mn-lt"/>
              </a:rPr>
              <a:t>Recipient </a:t>
            </a:r>
            <a:r>
              <a:rPr lang="en-US" sz="2600" dirty="0">
                <a:latin typeface="+mn-lt"/>
              </a:rPr>
              <a:t>= Division of HIV and STD Programs (DHSP)</a:t>
            </a:r>
          </a:p>
        </p:txBody>
      </p:sp>
    </p:spTree>
    <p:extLst>
      <p:ext uri="{BB962C8B-B14F-4D97-AF65-F5344CB8AC3E}">
        <p14:creationId xmlns:p14="http://schemas.microsoft.com/office/powerpoint/2010/main" val="450191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4800B-81C1-4819-A5AC-84E665078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28600"/>
            <a:ext cx="7886700" cy="81273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More</a:t>
            </a:r>
            <a:r>
              <a:rPr lang="en-US" dirty="0"/>
              <a:t> </a:t>
            </a:r>
            <a:r>
              <a:rPr lang="en-US" dirty="0">
                <a:solidFill>
                  <a:srgbClr val="002060"/>
                </a:solidFill>
              </a:rPr>
              <a:t>Acronyms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38A811-CDE5-43D0-9213-EFD0B9CA1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53331"/>
            <a:ext cx="8229600" cy="4351338"/>
          </a:xfrm>
        </p:spPr>
        <p:txBody>
          <a:bodyPr/>
          <a:lstStyle/>
          <a:p>
            <a:pPr marL="228600" indent="-228600">
              <a:lnSpc>
                <a:spcPct val="100000"/>
              </a:lnSpc>
              <a:spcBef>
                <a:spcPts val="12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PY</a:t>
            </a:r>
            <a:r>
              <a:rPr lang="en-US" sz="2400" dirty="0"/>
              <a:t>- Program Year (begins March 1 of one year and ends February 28 of next year; this is the program year defined by HRSA)</a:t>
            </a:r>
          </a:p>
          <a:p>
            <a:pPr marL="228600" indent="-228600">
              <a:lnSpc>
                <a:spcPct val="100000"/>
              </a:lnSpc>
              <a:spcBef>
                <a:spcPts val="12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FY</a:t>
            </a:r>
            <a:r>
              <a:rPr lang="en-US" sz="2400" dirty="0"/>
              <a:t>- Fiscal Year (</a:t>
            </a:r>
            <a:r>
              <a:rPr lang="en-US" sz="2400" i="0" dirty="0">
                <a:solidFill>
                  <a:srgbClr val="202124"/>
                </a:solidFill>
                <a:effectLst/>
              </a:rPr>
              <a:t>begins July 1 of one year and ends June 30 of the next yea</a:t>
            </a:r>
            <a:r>
              <a:rPr lang="en-US" sz="2400" dirty="0">
                <a:solidFill>
                  <a:srgbClr val="202124"/>
                </a:solidFill>
              </a:rPr>
              <a:t>r; used by LA County</a:t>
            </a:r>
            <a:r>
              <a:rPr lang="en-US" sz="2400" i="0" dirty="0">
                <a:solidFill>
                  <a:srgbClr val="202124"/>
                </a:solidFill>
                <a:effectLst/>
              </a:rPr>
              <a:t>)</a:t>
            </a:r>
            <a:endParaRPr lang="en-US" sz="2400" dirty="0"/>
          </a:p>
          <a:p>
            <a:pPr marL="228600" indent="-228600">
              <a:lnSpc>
                <a:spcPct val="100000"/>
              </a:lnSpc>
              <a:spcBef>
                <a:spcPts val="12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NCC</a:t>
            </a:r>
            <a:r>
              <a:rPr lang="en-US" sz="2400" dirty="0"/>
              <a:t>- Net County Cost (Los Angeles County funds; non-grants)</a:t>
            </a:r>
          </a:p>
          <a:p>
            <a:pPr marL="228600" indent="-228600">
              <a:lnSpc>
                <a:spcPct val="100000"/>
              </a:lnSpc>
              <a:spcBef>
                <a:spcPts val="12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MA</a:t>
            </a:r>
            <a:r>
              <a:rPr lang="en-US" sz="2400" dirty="0"/>
              <a:t>I- Minority AIDS Initiative</a:t>
            </a:r>
          </a:p>
          <a:p>
            <a:pPr marL="228600" indent="-228600">
              <a:lnSpc>
                <a:spcPct val="100000"/>
              </a:lnSpc>
              <a:spcBef>
                <a:spcPts val="12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COH</a:t>
            </a:r>
            <a:r>
              <a:rPr lang="en-US" sz="2400" dirty="0"/>
              <a:t> – Commission on HIV</a:t>
            </a:r>
          </a:p>
          <a:p>
            <a:pPr marL="228600" indent="-228600">
              <a:lnSpc>
                <a:spcPct val="100000"/>
              </a:lnSpc>
              <a:spcBef>
                <a:spcPts val="12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b="1" dirty="0"/>
              <a:t>PLWHA</a:t>
            </a:r>
            <a:r>
              <a:rPr lang="en-US" sz="2400" dirty="0"/>
              <a:t>- people living with HIV/AIDS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7ECC8-CAF9-440F-9420-8CD0F2546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D1FC83-7089-4669-AF39-B88459934211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69403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87B03A-051C-34F6-B790-B913E2356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53B92-D7CC-4010-BA6D-57ED062842E1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D33E2B4E-5996-223B-8657-12B3236FEA7F}"/>
              </a:ext>
            </a:extLst>
          </p:cNvPr>
          <p:cNvSpPr txBox="1">
            <a:spLocks/>
          </p:cNvSpPr>
          <p:nvPr/>
        </p:nvSpPr>
        <p:spPr bwMode="auto">
          <a:xfrm>
            <a:off x="661988" y="533401"/>
            <a:ext cx="7848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5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3600" dirty="0"/>
              <a:t>What is Priority Setting and Resource Allocation (PSRA)?</a:t>
            </a:r>
          </a:p>
        </p:txBody>
      </p:sp>
      <p:pic>
        <p:nvPicPr>
          <p:cNvPr id="6" name="Graphic 5" descr="Thought with solid fill">
            <a:extLst>
              <a:ext uri="{FF2B5EF4-FFF2-40B4-BE49-F238E27FC236}">
                <a16:creationId xmlns:a16="http://schemas.microsoft.com/office/drawing/2014/main" id="{7A767AE4-86C4-2A7E-2006-A2FBA71407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2000" y="2133600"/>
            <a:ext cx="3207483" cy="32074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AA3036-933F-E902-62BB-8306E1AA4AAE}"/>
              </a:ext>
            </a:extLst>
          </p:cNvPr>
          <p:cNvSpPr txBox="1"/>
          <p:nvPr/>
        </p:nvSpPr>
        <p:spPr>
          <a:xfrm>
            <a:off x="3969483" y="2192302"/>
            <a:ext cx="4572000" cy="3327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685800" rtl="0" eaLnBrk="0" fontAlgn="base" latinLnBrk="0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Clr>
                <a:srgbClr val="00206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most important decision-making responsibility for Commissioners</a:t>
            </a:r>
          </a:p>
          <a:p>
            <a:pPr marL="285750" indent="-285750">
              <a:lnSpc>
                <a:spcPct val="100000"/>
              </a:lnSpc>
              <a:spcBef>
                <a:spcPts val="1200"/>
              </a:spcBef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+mn-lt"/>
              </a:rPr>
              <a:t>Decision on priority setting and resource allocation must be based on data and </a:t>
            </a:r>
            <a:r>
              <a:rPr lang="en-US" sz="2600" i="1" dirty="0">
                <a:solidFill>
                  <a:schemeClr val="tx1"/>
                </a:solidFill>
                <a:latin typeface="+mn-lt"/>
              </a:rPr>
              <a:t>not </a:t>
            </a:r>
            <a:r>
              <a:rPr lang="en-US" sz="2600" dirty="0">
                <a:solidFill>
                  <a:schemeClr val="tx1"/>
                </a:solidFill>
                <a:latin typeface="+mn-lt"/>
              </a:rPr>
              <a:t>anecdotal information or impassioned pleas.</a:t>
            </a:r>
          </a:p>
        </p:txBody>
      </p:sp>
    </p:spTree>
    <p:extLst>
      <p:ext uri="{BB962C8B-B14F-4D97-AF65-F5344CB8AC3E}">
        <p14:creationId xmlns:p14="http://schemas.microsoft.com/office/powerpoint/2010/main" val="361932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100" y="1066800"/>
            <a:ext cx="2400300" cy="446116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12700" defTabSz="914400" eaLnBrk="1" hangingPunct="1"/>
            <a:r>
              <a:rPr lang="en-US" sz="4400" kern="120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Service Ranking &amp; Priority</a:t>
            </a:r>
            <a:r>
              <a:rPr lang="en-US" sz="4400" kern="1200" spc="-95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 </a:t>
            </a:r>
            <a:r>
              <a:rPr lang="en-US" sz="4400" kern="1200" spc="-10" dirty="0">
                <a:solidFill>
                  <a:srgbClr val="FFFFFF"/>
                </a:solidFill>
                <a:latin typeface="+mn-lt"/>
                <a:ea typeface="+mj-ea"/>
                <a:cs typeface="+mj-cs"/>
              </a:rPr>
              <a:t>Setting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EFB88EA-1AE0-217F-E5F8-AC7546BF3401}"/>
              </a:ext>
            </a:extLst>
          </p:cNvPr>
          <p:cNvSpPr txBox="1"/>
          <p:nvPr/>
        </p:nvSpPr>
        <p:spPr>
          <a:xfrm>
            <a:off x="3124200" y="166023"/>
            <a:ext cx="609600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dirty="0">
                <a:latin typeface="+mn-lt"/>
              </a:rPr>
              <a:t>The process of deciding which HIV/AIDS services are the most important in providing a comprehensive system of care for all PLWH in an Eligible Metropolitan Area (in our case, LA County).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AD3BEE-8189-DF13-BBF2-42DAC07BC0B4}"/>
              </a:ext>
            </a:extLst>
          </p:cNvPr>
          <p:cNvSpPr txBox="1"/>
          <p:nvPr/>
        </p:nvSpPr>
        <p:spPr>
          <a:xfrm>
            <a:off x="3124200" y="2286000"/>
            <a:ext cx="5562600" cy="4078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55600" indent="-355600" eaLnBrk="1" hangingPunct="1">
              <a:lnSpc>
                <a:spcPct val="90000"/>
              </a:lnSpc>
              <a:spcBef>
                <a:spcPts val="800"/>
              </a:spcBef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z="2600" spc="-15" dirty="0">
                <a:latin typeface="+mn-lt"/>
              </a:rPr>
              <a:t>Must </a:t>
            </a:r>
            <a:r>
              <a:rPr lang="en-US" sz="2600" spc="-10" dirty="0">
                <a:latin typeface="+mn-lt"/>
              </a:rPr>
              <a:t>address </a:t>
            </a:r>
            <a:r>
              <a:rPr lang="en-US" sz="2600" spc="-5" dirty="0">
                <a:latin typeface="+mn-lt"/>
              </a:rPr>
              <a:t>needs of </a:t>
            </a:r>
            <a:r>
              <a:rPr lang="en-US" sz="2600" i="1" spc="-5" dirty="0">
                <a:latin typeface="+mn-lt"/>
              </a:rPr>
              <a:t>all </a:t>
            </a:r>
            <a:r>
              <a:rPr lang="en-US" sz="2600" spc="-45" dirty="0">
                <a:latin typeface="+mn-lt"/>
              </a:rPr>
              <a:t>PLWH </a:t>
            </a:r>
            <a:r>
              <a:rPr lang="en-US" sz="2600" spc="-20" dirty="0">
                <a:latin typeface="+mn-lt"/>
              </a:rPr>
              <a:t>regardless</a:t>
            </a:r>
            <a:r>
              <a:rPr lang="en-US" sz="2600" spc="175" dirty="0">
                <a:latin typeface="+mn-lt"/>
              </a:rPr>
              <a:t> </a:t>
            </a:r>
            <a:r>
              <a:rPr lang="en-US" sz="2600" spc="-5" dirty="0">
                <a:latin typeface="+mn-lt"/>
              </a:rPr>
              <a:t>of:</a:t>
            </a:r>
            <a:endParaRPr lang="en-US" sz="2600" dirty="0">
              <a:latin typeface="+mn-lt"/>
            </a:endParaRPr>
          </a:p>
          <a:p>
            <a:pPr marL="984885" lvl="1" indent="-457200" eaLnBrk="1" hangingPunct="1">
              <a:lnSpc>
                <a:spcPct val="90000"/>
              </a:lnSpc>
              <a:spcBef>
                <a:spcPts val="605"/>
              </a:spcBef>
              <a:buClr>
                <a:srgbClr val="002060"/>
              </a:buClr>
              <a:buFont typeface="Calibri" panose="020F0502020204030204" pitchFamily="34" charset="0"/>
              <a:buChar char="-"/>
              <a:tabLst>
                <a:tab pos="756285" algn="l"/>
                <a:tab pos="756920" algn="l"/>
              </a:tabLst>
            </a:pPr>
            <a:r>
              <a:rPr lang="en-US" sz="2600" dirty="0">
                <a:latin typeface="+mn-lt"/>
              </a:rPr>
              <a:t>Who </a:t>
            </a:r>
            <a:r>
              <a:rPr lang="en-US" sz="2600" spc="-5" dirty="0">
                <a:latin typeface="+mn-lt"/>
              </a:rPr>
              <a:t>they</a:t>
            </a:r>
            <a:r>
              <a:rPr lang="en-US" sz="2600" spc="-25" dirty="0">
                <a:latin typeface="+mn-lt"/>
              </a:rPr>
              <a:t> </a:t>
            </a:r>
            <a:r>
              <a:rPr lang="en-US" sz="2600" spc="-15" dirty="0">
                <a:latin typeface="+mn-lt"/>
              </a:rPr>
              <a:t>are</a:t>
            </a:r>
            <a:endParaRPr lang="en-US" sz="2600" dirty="0">
              <a:latin typeface="+mn-lt"/>
            </a:endParaRPr>
          </a:p>
          <a:p>
            <a:pPr marL="984885" lvl="1" indent="-457200" eaLnBrk="1" hangingPunct="1">
              <a:lnSpc>
                <a:spcPct val="90000"/>
              </a:lnSpc>
              <a:spcBef>
                <a:spcPts val="575"/>
              </a:spcBef>
              <a:buClr>
                <a:srgbClr val="002060"/>
              </a:buClr>
              <a:buFont typeface="Calibri" panose="020F0502020204030204" pitchFamily="34" charset="0"/>
              <a:buChar char="-"/>
              <a:tabLst>
                <a:tab pos="756285" algn="l"/>
                <a:tab pos="756920" algn="l"/>
              </a:tabLst>
            </a:pPr>
            <a:r>
              <a:rPr lang="en-US" sz="2600" spc="-10" dirty="0">
                <a:latin typeface="+mn-lt"/>
              </a:rPr>
              <a:t>Where </a:t>
            </a:r>
            <a:r>
              <a:rPr lang="en-US" sz="2600" spc="-5" dirty="0">
                <a:latin typeface="+mn-lt"/>
              </a:rPr>
              <a:t>they </a:t>
            </a:r>
            <a:r>
              <a:rPr lang="en-US" sz="2600" spc="-10" dirty="0">
                <a:latin typeface="+mn-lt"/>
              </a:rPr>
              <a:t>live </a:t>
            </a:r>
            <a:r>
              <a:rPr lang="en-US" sz="2600" dirty="0">
                <a:latin typeface="+mn-lt"/>
              </a:rPr>
              <a:t>in the</a:t>
            </a:r>
            <a:r>
              <a:rPr lang="en-US" sz="2600" spc="5" dirty="0">
                <a:latin typeface="+mn-lt"/>
              </a:rPr>
              <a:t> </a:t>
            </a:r>
            <a:r>
              <a:rPr lang="en-US" sz="2600" spc="-15" dirty="0">
                <a:latin typeface="+mn-lt"/>
              </a:rPr>
              <a:t>County</a:t>
            </a:r>
            <a:endParaRPr lang="en-US" sz="2600" dirty="0">
              <a:latin typeface="+mn-lt"/>
            </a:endParaRPr>
          </a:p>
          <a:p>
            <a:pPr marL="984885" lvl="1" indent="-457200" eaLnBrk="1" hangingPunct="1">
              <a:lnSpc>
                <a:spcPct val="90000"/>
              </a:lnSpc>
              <a:spcBef>
                <a:spcPts val="575"/>
              </a:spcBef>
              <a:buClr>
                <a:srgbClr val="002060"/>
              </a:buClr>
              <a:buFont typeface="Calibri" panose="020F0502020204030204" pitchFamily="34" charset="0"/>
              <a:buChar char="-"/>
              <a:tabLst>
                <a:tab pos="756285" algn="l"/>
                <a:tab pos="756920" algn="l"/>
              </a:tabLst>
            </a:pPr>
            <a:r>
              <a:rPr lang="en-US" sz="2600" spc="-15" dirty="0">
                <a:latin typeface="+mn-lt"/>
              </a:rPr>
              <a:t>Stage </a:t>
            </a:r>
            <a:r>
              <a:rPr lang="en-US" sz="2600" spc="-5" dirty="0">
                <a:latin typeface="+mn-lt"/>
              </a:rPr>
              <a:t>of disease</a:t>
            </a:r>
            <a:endParaRPr lang="en-US" sz="2600" dirty="0">
              <a:latin typeface="+mn-lt"/>
            </a:endParaRPr>
          </a:p>
          <a:p>
            <a:pPr marL="984885" lvl="1" indent="-457200" eaLnBrk="1" hangingPunct="1">
              <a:lnSpc>
                <a:spcPct val="90000"/>
              </a:lnSpc>
              <a:spcBef>
                <a:spcPts val="575"/>
              </a:spcBef>
              <a:buClr>
                <a:srgbClr val="002060"/>
              </a:buClr>
              <a:buFont typeface="Calibri" panose="020F0502020204030204" pitchFamily="34" charset="0"/>
              <a:buChar char="-"/>
              <a:tabLst>
                <a:tab pos="756285" algn="l"/>
                <a:tab pos="756920" algn="l"/>
              </a:tabLst>
            </a:pPr>
            <a:r>
              <a:rPr lang="en-US" sz="2600" spc="-5" dirty="0">
                <a:latin typeface="+mn-lt"/>
              </a:rPr>
              <a:t>Whether they </a:t>
            </a:r>
            <a:r>
              <a:rPr lang="en-US" sz="2600" spc="-10" dirty="0">
                <a:latin typeface="+mn-lt"/>
              </a:rPr>
              <a:t>currently receive </a:t>
            </a:r>
            <a:r>
              <a:rPr lang="en-US" sz="2600" dirty="0">
                <a:latin typeface="+mn-lt"/>
              </a:rPr>
              <a:t>services</a:t>
            </a:r>
          </a:p>
          <a:p>
            <a:pPr marL="355600" marR="5080" indent="-355600" eaLnBrk="1" hangingPunct="1">
              <a:lnSpc>
                <a:spcPct val="90000"/>
              </a:lnSpc>
              <a:spcBef>
                <a:spcPts val="645"/>
              </a:spcBef>
              <a:buClr>
                <a:srgbClr val="002060"/>
              </a:buClr>
              <a:buFont typeface="Arial" panose="020B0604020202020204" pitchFamily="34" charset="0"/>
              <a:buChar char="•"/>
              <a:tabLst>
                <a:tab pos="355600" algn="l"/>
                <a:tab pos="356235" algn="l"/>
              </a:tabLst>
            </a:pPr>
            <a:r>
              <a:rPr lang="en-US" sz="2600" spc="-10" dirty="0">
                <a:latin typeface="+mn-lt"/>
              </a:rPr>
              <a:t>Priorities should </a:t>
            </a:r>
            <a:r>
              <a:rPr lang="en-US" sz="2600" spc="-5" dirty="0">
                <a:latin typeface="+mn-lt"/>
              </a:rPr>
              <a:t>be </a:t>
            </a:r>
            <a:r>
              <a:rPr lang="en-US" sz="2600" spc="-10" dirty="0">
                <a:latin typeface="+mn-lt"/>
              </a:rPr>
              <a:t>set </a:t>
            </a:r>
            <a:r>
              <a:rPr lang="en-US" sz="2600" spc="-5" dirty="0">
                <a:latin typeface="+mn-lt"/>
              </a:rPr>
              <a:t>without </a:t>
            </a:r>
            <a:r>
              <a:rPr lang="en-US" sz="2600" spc="-25" dirty="0">
                <a:latin typeface="+mn-lt"/>
              </a:rPr>
              <a:t>regard </a:t>
            </a:r>
            <a:r>
              <a:rPr lang="en-US" sz="2600" spc="-15" dirty="0">
                <a:latin typeface="+mn-lt"/>
              </a:rPr>
              <a:t>to </a:t>
            </a:r>
            <a:r>
              <a:rPr lang="en-US" sz="2600" spc="-10" dirty="0">
                <a:latin typeface="+mn-lt"/>
              </a:rPr>
              <a:t>the </a:t>
            </a:r>
            <a:r>
              <a:rPr lang="en-US" sz="2600" spc="-15" dirty="0">
                <a:latin typeface="+mn-lt"/>
              </a:rPr>
              <a:t>availability </a:t>
            </a:r>
            <a:r>
              <a:rPr lang="en-US" sz="2600" spc="-5" dirty="0">
                <a:latin typeface="+mn-lt"/>
              </a:rPr>
              <a:t>of </a:t>
            </a:r>
            <a:r>
              <a:rPr lang="en-US" sz="2600" spc="-10" dirty="0">
                <a:latin typeface="+mn-lt"/>
              </a:rPr>
              <a:t>funds (RWHAP </a:t>
            </a:r>
            <a:r>
              <a:rPr lang="en-US" sz="2600" spc="-20" dirty="0">
                <a:latin typeface="+mn-lt"/>
              </a:rPr>
              <a:t>Part </a:t>
            </a:r>
            <a:r>
              <a:rPr lang="en-US" sz="2600" spc="-5" dirty="0">
                <a:latin typeface="+mn-lt"/>
              </a:rPr>
              <a:t>A or other</a:t>
            </a:r>
            <a:r>
              <a:rPr lang="en-US" sz="2600" spc="165" dirty="0">
                <a:latin typeface="+mn-lt"/>
              </a:rPr>
              <a:t> </a:t>
            </a:r>
            <a:r>
              <a:rPr lang="en-US" sz="2600" spc="-10" dirty="0">
                <a:latin typeface="+mn-lt"/>
              </a:rPr>
              <a:t>funds)</a:t>
            </a:r>
            <a:endParaRPr lang="en-US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2724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9252F-3485-4C07-A9D8-D1634E41B0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30" y="867095"/>
            <a:ext cx="7886700" cy="885506"/>
          </a:xfrm>
        </p:spPr>
        <p:txBody>
          <a:bodyPr anchor="t" anchorCtr="0"/>
          <a:lstStyle/>
          <a:p>
            <a:r>
              <a:rPr lang="en-US" sz="3600" dirty="0"/>
              <a:t>What are the Ryan White Service Categories?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E74301-1FA6-4292-A02B-067D27808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0560" y="2133600"/>
            <a:ext cx="7886700" cy="1500187"/>
          </a:xfrm>
        </p:spPr>
        <p:txBody>
          <a:bodyPr/>
          <a:lstStyle/>
          <a:p>
            <a:r>
              <a:rPr lang="en-US" sz="2600" dirty="0">
                <a:solidFill>
                  <a:schemeClr val="accent2"/>
                </a:solidFill>
              </a:rPr>
              <a:t>These are the services ranked by the Commission during the PSRA process.</a:t>
            </a:r>
          </a:p>
          <a:p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Fall under two categories: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Core Medical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Support Services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AA7C1-026A-47C4-93FD-94520A61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553B92-D7CC-4010-BA6D-57ED062842E1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5F333A-2DB0-DAC6-9869-36126BB81BC6}"/>
              </a:ext>
            </a:extLst>
          </p:cNvPr>
          <p:cNvSpPr txBox="1"/>
          <p:nvPr/>
        </p:nvSpPr>
        <p:spPr>
          <a:xfrm>
            <a:off x="533400" y="4953000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/>
                </a:solidFill>
                <a:latin typeface="+mn-lt"/>
              </a:rPr>
              <a:t>HRSA requires that 75% of funds be allocated to core medical services, but waiver requests are permitted.</a:t>
            </a:r>
          </a:p>
        </p:txBody>
      </p:sp>
    </p:spTree>
    <p:extLst>
      <p:ext uri="{BB962C8B-B14F-4D97-AF65-F5344CB8AC3E}">
        <p14:creationId xmlns:p14="http://schemas.microsoft.com/office/powerpoint/2010/main" val="3880602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2612</Words>
  <Application>Microsoft Office PowerPoint</Application>
  <PresentationFormat>On-screen Show (4:3)</PresentationFormat>
  <Paragraphs>326</Paragraphs>
  <Slides>45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5" baseType="lpstr">
      <vt:lpstr>Arial</vt:lpstr>
      <vt:lpstr>Calibri</vt:lpstr>
      <vt:lpstr>Calibri Light</vt:lpstr>
      <vt:lpstr>Cavolini</vt:lpstr>
      <vt:lpstr>Franklin Gothic Demi Cond</vt:lpstr>
      <vt:lpstr>Symbol</vt:lpstr>
      <vt:lpstr>Tahoma</vt:lpstr>
      <vt:lpstr>Times New Roman</vt:lpstr>
      <vt:lpstr>Wingdings</vt:lpstr>
      <vt:lpstr>Office Theme</vt:lpstr>
      <vt:lpstr>PRIORITY SETTING AND RESOURCE ALLOCATION PROCESS (PSRA) AND SERVICE STANDARDS</vt:lpstr>
      <vt:lpstr>Meaningful Involvement of People Living with Affected by HIV</vt:lpstr>
      <vt:lpstr>PRIORITY SETTING AND RESOURCE ALLOCATION PROCESS (PSRA)  </vt:lpstr>
      <vt:lpstr>Learning Objective</vt:lpstr>
      <vt:lpstr>Common Terms and Acronyms</vt:lpstr>
      <vt:lpstr>More Acronyms</vt:lpstr>
      <vt:lpstr>PowerPoint Presentation</vt:lpstr>
      <vt:lpstr>Service Ranking &amp; Priority Setting</vt:lpstr>
      <vt:lpstr>What are the Ryan White Service Categories?</vt:lpstr>
      <vt:lpstr>Core Medical Services</vt:lpstr>
      <vt:lpstr>Support Services</vt:lpstr>
      <vt:lpstr>PowerPoint Presentation</vt:lpstr>
      <vt:lpstr>PowerPoint Presentation</vt:lpstr>
      <vt:lpstr>Service Category Ranking</vt:lpstr>
      <vt:lpstr>Resource Allocation</vt:lpstr>
      <vt:lpstr>Directives</vt:lpstr>
      <vt:lpstr>Reallocation</vt:lpstr>
      <vt:lpstr>Steps in the PSRA Process</vt:lpstr>
      <vt:lpstr>Needs Assessment</vt:lpstr>
      <vt:lpstr>PSRA Tips</vt:lpstr>
      <vt:lpstr>PowerPoint Presentation</vt:lpstr>
      <vt:lpstr>PowerPoint Presentation</vt:lpstr>
      <vt:lpstr>PowerPoint Presentation</vt:lpstr>
      <vt:lpstr>Data to Support Decision-Making</vt:lpstr>
      <vt:lpstr>Leveraging Other Resources</vt:lpstr>
      <vt:lpstr>Expenditure Review</vt:lpstr>
      <vt:lpstr>PowerPoint Presentation</vt:lpstr>
      <vt:lpstr>Paradigms for Decision-Making</vt:lpstr>
      <vt:lpstr>Operating Values</vt:lpstr>
      <vt:lpstr>COMPREHENSIVE HIV PLAN (CHP) </vt:lpstr>
      <vt:lpstr>SERVICE STANDARDS </vt:lpstr>
      <vt:lpstr>Learning Objective</vt:lpstr>
      <vt:lpstr>PowerPoint Presentation</vt:lpstr>
      <vt:lpstr>PowerPoint Presentation</vt:lpstr>
      <vt:lpstr>HRSA HAB Guidance on Service Standards</vt:lpstr>
      <vt:lpstr>PowerPoint Presentation</vt:lpstr>
      <vt:lpstr>PowerPoint Presentation</vt:lpstr>
      <vt:lpstr>PowerPoint Presentation</vt:lpstr>
      <vt:lpstr>PowerPoint Presentation</vt:lpstr>
      <vt:lpstr>Service Standards Review Cycle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PRIORITY SETTING AND RESOURCE ALLOCATION PROCESS (PSRA)</dc:title>
  <dc:creator>Barrit, Cheryl</dc:creator>
  <cp:lastModifiedBy>Martinez, Lizette</cp:lastModifiedBy>
  <cp:revision>48</cp:revision>
  <dcterms:created xsi:type="dcterms:W3CDTF">2020-09-27T21:10:31Z</dcterms:created>
  <dcterms:modified xsi:type="dcterms:W3CDTF">2023-04-12T19:13:34Z</dcterms:modified>
</cp:coreProperties>
</file>