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sldIdLst>
    <p:sldId id="256" r:id="rId2"/>
    <p:sldId id="258" r:id="rId3"/>
    <p:sldId id="257" r:id="rId4"/>
    <p:sldId id="259" r:id="rId5"/>
    <p:sldId id="260" r:id="rId6"/>
    <p:sldId id="263" r:id="rId7"/>
    <p:sldId id="262" r:id="rId8"/>
    <p:sldId id="265" r:id="rId9"/>
    <p:sldId id="266" r:id="rId10"/>
    <p:sldId id="267" r:id="rId11"/>
  </p:sldIdLst>
  <p:sldSz cx="18288000" cy="10287000"/>
  <p:notesSz cx="7315200" cy="9601200"/>
  <p:embeddedFontLst>
    <p:embeddedFont>
      <p:font typeface="Open Sans" panose="020B0606030504020204" pitchFamily="34" charset="0"/>
      <p:regular r:id="rId13"/>
      <p:bold r:id="rId14"/>
    </p:embeddedFont>
    <p:embeddedFont>
      <p:font typeface="Open Sans Bold" panose="020B0806030504020204" charset="0"/>
      <p:regular r:id="rId15"/>
      <p:bold r:id="rId16"/>
    </p:embeddedFont>
    <p:embeddedFont>
      <p:font typeface="Open Sans Extra Bold" panose="020B0604020202020204" charset="0"/>
      <p:regular r:id="rId17"/>
    </p:embeddedFont>
    <p:embeddedFont>
      <p:font typeface="Segoe UI" panose="020B0502040204020203" pitchFamily="34" charset="0"/>
      <p:regular r:id="rId18"/>
      <p:bold r:id="rId19"/>
      <p:italic r:id="rId20"/>
      <p:boldItalic r:id="rId21"/>
    </p:embeddedFont>
    <p:embeddedFont>
      <p:font typeface="Segoe UI Semibold" panose="020B0702040204020203" pitchFamily="34" charset="0"/>
      <p:bold r:id="rId22"/>
      <p:boldItalic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82" autoAdjust="0"/>
    <p:restoredTop sz="68825" autoAdjust="0"/>
  </p:normalViewPr>
  <p:slideViewPr>
    <p:cSldViewPr>
      <p:cViewPr varScale="1">
        <p:scale>
          <a:sx n="60" d="100"/>
          <a:sy n="60" d="100"/>
        </p:scale>
        <p:origin x="11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ghes, Evelyn" userId="d99664e0-ebac-42e1-ad64-e55ab4d238c3" providerId="ADAL" clId="{85226EF7-A165-4F78-A2D0-F831E156DE6B}"/>
    <pc:docChg chg="modSld modNotesMaster">
      <pc:chgData name="Hughes, Evelyn" userId="d99664e0-ebac-42e1-ad64-e55ab4d238c3" providerId="ADAL" clId="{85226EF7-A165-4F78-A2D0-F831E156DE6B}" dt="2025-03-04T18:46:50.190" v="35" actId="20577"/>
      <pc:docMkLst>
        <pc:docMk/>
      </pc:docMkLst>
      <pc:sldChg chg="addSp modSp mod">
        <pc:chgData name="Hughes, Evelyn" userId="d99664e0-ebac-42e1-ad64-e55ab4d238c3" providerId="ADAL" clId="{85226EF7-A165-4F78-A2D0-F831E156DE6B}" dt="2025-03-04T18:46:50.190" v="35" actId="20577"/>
        <pc:sldMkLst>
          <pc:docMk/>
          <pc:sldMk cId="0" sldId="256"/>
        </pc:sldMkLst>
        <pc:spChg chg="add mod">
          <ac:chgData name="Hughes, Evelyn" userId="d99664e0-ebac-42e1-ad64-e55ab4d238c3" providerId="ADAL" clId="{85226EF7-A165-4F78-A2D0-F831E156DE6B}" dt="2025-03-04T18:46:50.190" v="35" actId="20577"/>
          <ac:spMkLst>
            <pc:docMk/>
            <pc:sldMk cId="0" sldId="256"/>
            <ac:spMk id="32" creationId="{9D4B732B-148A-7A62-484C-8E04F94A73C9}"/>
          </ac:spMkLst>
        </pc:spChg>
        <pc:grpChg chg="mod">
          <ac:chgData name="Hughes, Evelyn" userId="d99664e0-ebac-42e1-ad64-e55ab4d238c3" providerId="ADAL" clId="{85226EF7-A165-4F78-A2D0-F831E156DE6B}" dt="2025-03-04T17:00:42.826" v="29" actId="1037"/>
          <ac:grpSpMkLst>
            <pc:docMk/>
            <pc:sldMk cId="0" sldId="256"/>
            <ac:grpSpMk id="2" creationId="{00000000-0000-0000-0000-000000000000}"/>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3518FC25-0720-47DA-AE5F-25C35D1AC023}" type="datetimeFigureOut">
              <a:rPr lang="en-US" smtClean="0"/>
              <a:t>3/4/2025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A06D9DBE-ED3C-4E5A-A946-7B81FE69901C}" type="slidenum">
              <a:rPr lang="en-US" smtClean="0"/>
              <a:t>‹#›</a:t>
            </a:fld>
            <a:endParaRPr lang="en-US"/>
          </a:p>
        </p:txBody>
      </p:sp>
    </p:spTree>
    <p:extLst>
      <p:ext uri="{BB962C8B-B14F-4D97-AF65-F5344CB8AC3E}">
        <p14:creationId xmlns:p14="http://schemas.microsoft.com/office/powerpoint/2010/main" val="2388718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person gives name and current title (for example, Alaina Moonves-Leb, Project Director at the Office of Child Protection and facilitator of the Education Advocates Project)</a:t>
            </a:r>
          </a:p>
        </p:txBody>
      </p:sp>
      <p:sp>
        <p:nvSpPr>
          <p:cNvPr id="4" name="Slide Number Placeholder 3"/>
          <p:cNvSpPr>
            <a:spLocks noGrp="1"/>
          </p:cNvSpPr>
          <p:nvPr>
            <p:ph type="sldNum" sz="quarter" idx="5"/>
          </p:nvPr>
        </p:nvSpPr>
        <p:spPr/>
        <p:txBody>
          <a:bodyPr/>
          <a:lstStyle/>
          <a:p>
            <a:fld id="{A06D9DBE-ED3C-4E5A-A946-7B81FE69901C}" type="slidenum">
              <a:rPr lang="en-US" smtClean="0"/>
              <a:t>1</a:t>
            </a:fld>
            <a:endParaRPr lang="en-US"/>
          </a:p>
        </p:txBody>
      </p:sp>
    </p:spTree>
    <p:extLst>
      <p:ext uri="{BB962C8B-B14F-4D97-AF65-F5344CB8AC3E}">
        <p14:creationId xmlns:p14="http://schemas.microsoft.com/office/powerpoint/2010/main" val="1819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06D9DBE-ED3C-4E5A-A946-7B81FE69901C}" type="slidenum">
              <a:rPr lang="en-US" smtClean="0"/>
              <a:t>10</a:t>
            </a:fld>
            <a:endParaRPr lang="en-US"/>
          </a:p>
        </p:txBody>
      </p:sp>
    </p:spTree>
    <p:extLst>
      <p:ext uri="{BB962C8B-B14F-4D97-AF65-F5344CB8AC3E}">
        <p14:creationId xmlns:p14="http://schemas.microsoft.com/office/powerpoint/2010/main" val="327291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Alex</a:t>
            </a:r>
          </a:p>
          <a:p>
            <a:endParaRPr lang="en-US" dirty="0"/>
          </a:p>
          <a:p>
            <a:r>
              <a:rPr lang="en-US" dirty="0"/>
              <a:t>Alex will introduce the entire group as lived experts at the end of all intros. </a:t>
            </a:r>
          </a:p>
          <a:p>
            <a:endParaRPr lang="en-US" dirty="0"/>
          </a:p>
          <a:p>
            <a:r>
              <a:rPr lang="en-US" dirty="0">
                <a:effectLst/>
                <a:latin typeface="Segoe UI" panose="020B0502040204020203" pitchFamily="34" charset="0"/>
              </a:rPr>
              <a:t>We are a group of lived experience people who all had our own personal struggles in education by not knowing our educational rights. We together, aim at making sure no one experiences the struggles that we did.</a:t>
            </a:r>
          </a:p>
          <a:p>
            <a:endParaRPr lang="en-US" dirty="0">
              <a:effectLst/>
              <a:latin typeface="Segoe UI" panose="020B0502040204020203" pitchFamily="34" charset="0"/>
            </a:endParaRPr>
          </a:p>
          <a:p>
            <a:r>
              <a:rPr lang="en-US" dirty="0">
                <a:effectLst/>
                <a:latin typeface="Segoe UI" panose="020B0502040204020203" pitchFamily="34" charset="0"/>
              </a:rPr>
              <a:t>[Then Alex shares key points from the slide]</a:t>
            </a:r>
            <a:endParaRPr lang="en-US" dirty="0"/>
          </a:p>
          <a:p>
            <a:endParaRPr lang="en-US" dirty="0"/>
          </a:p>
        </p:txBody>
      </p:sp>
      <p:sp>
        <p:nvSpPr>
          <p:cNvPr id="4" name="Slide Number Placeholder 3"/>
          <p:cNvSpPr>
            <a:spLocks noGrp="1"/>
          </p:cNvSpPr>
          <p:nvPr>
            <p:ph type="sldNum" sz="quarter" idx="5"/>
          </p:nvPr>
        </p:nvSpPr>
        <p:spPr/>
        <p:txBody>
          <a:bodyPr/>
          <a:lstStyle/>
          <a:p>
            <a:fld id="{A06D9DBE-ED3C-4E5A-A946-7B81FE69901C}" type="slidenum">
              <a:rPr lang="en-US" smtClean="0"/>
              <a:t>2</a:t>
            </a:fld>
            <a:endParaRPr lang="en-US"/>
          </a:p>
        </p:txBody>
      </p:sp>
    </p:spTree>
    <p:extLst>
      <p:ext uri="{BB962C8B-B14F-4D97-AF65-F5344CB8AC3E}">
        <p14:creationId xmlns:p14="http://schemas.microsoft.com/office/powerpoint/2010/main" val="2604749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Barbara or Alaina </a:t>
            </a:r>
          </a:p>
        </p:txBody>
      </p:sp>
      <p:sp>
        <p:nvSpPr>
          <p:cNvPr id="4" name="Slide Number Placeholder 3"/>
          <p:cNvSpPr>
            <a:spLocks noGrp="1"/>
          </p:cNvSpPr>
          <p:nvPr>
            <p:ph type="sldNum" sz="quarter" idx="5"/>
          </p:nvPr>
        </p:nvSpPr>
        <p:spPr/>
        <p:txBody>
          <a:bodyPr/>
          <a:lstStyle/>
          <a:p>
            <a:fld id="{A06D9DBE-ED3C-4E5A-A946-7B81FE69901C}" type="slidenum">
              <a:rPr lang="en-US" smtClean="0"/>
              <a:t>3</a:t>
            </a:fld>
            <a:endParaRPr lang="en-US"/>
          </a:p>
        </p:txBody>
      </p:sp>
    </p:spTree>
    <p:extLst>
      <p:ext uri="{BB962C8B-B14F-4D97-AF65-F5344CB8AC3E}">
        <p14:creationId xmlns:p14="http://schemas.microsoft.com/office/powerpoint/2010/main" val="182334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Sherrie</a:t>
            </a:r>
          </a:p>
          <a:p>
            <a:endParaRPr lang="en-US" dirty="0"/>
          </a:p>
          <a:p>
            <a:pPr algn="l"/>
            <a:r>
              <a:rPr lang="en-US" b="0" i="0" dirty="0">
                <a:solidFill>
                  <a:srgbClr val="000000"/>
                </a:solidFill>
                <a:effectLst/>
                <a:latin typeface="Segoe UI" panose="020B0502040204020203" pitchFamily="34" charset="0"/>
              </a:rPr>
              <a:t>My name is Sherrie Bradford, and I am the Prevention and Early Intervention Training Coordinator at CASA of Los Angeles. In my role, I lead training initiatives that focus on three main components: life skills, financial literacy, and career and education exploration. With my background as an advocate, trainer, and educator, I have been able to use these skills to advocate for youth, specifically in this project. A unique element we’ve introduced is a creative lens, designed to engage young people more effectively with the content.</a:t>
            </a:r>
          </a:p>
          <a:p>
            <a:pPr algn="l"/>
            <a:r>
              <a:rPr lang="en-US" b="1" i="0" dirty="0">
                <a:solidFill>
                  <a:srgbClr val="000000"/>
                </a:solidFill>
                <a:effectLst/>
                <a:latin typeface="Segoe UI" panose="020B0502040204020203" pitchFamily="34" charset="0"/>
              </a:rPr>
              <a:t>Why is this important?</a:t>
            </a:r>
            <a:endParaRPr lang="en-US" b="0" i="0" dirty="0">
              <a:solidFill>
                <a:srgbClr val="000000"/>
              </a:solidFill>
              <a:effectLst/>
              <a:latin typeface="Segoe UI" panose="020B0502040204020203" pitchFamily="34" charset="0"/>
            </a:endParaRPr>
          </a:p>
          <a:p>
            <a:pPr algn="l"/>
            <a:r>
              <a:rPr lang="en-US" b="0" i="0" dirty="0">
                <a:solidFill>
                  <a:srgbClr val="000000"/>
                </a:solidFill>
                <a:effectLst/>
                <a:latin typeface="Segoe UI" panose="020B0502040204020203" pitchFamily="34" charset="0"/>
              </a:rPr>
              <a:t>It is essential for youth to be able to advocate for themselves. By providing them with the knowledge and tools to take control of their futures, we help empower them to make informed decisions.</a:t>
            </a:r>
          </a:p>
          <a:p>
            <a:pPr algn="l"/>
            <a:r>
              <a:rPr lang="en-US" b="1" i="0" dirty="0">
                <a:solidFill>
                  <a:srgbClr val="000000"/>
                </a:solidFill>
                <a:effectLst/>
                <a:latin typeface="Segoe UI" panose="020B0502040204020203" pitchFamily="34" charset="0"/>
              </a:rPr>
              <a:t>How do we make it happen?</a:t>
            </a:r>
            <a:endParaRPr lang="en-US" b="0" i="0" dirty="0">
              <a:solidFill>
                <a:srgbClr val="000000"/>
              </a:solidFill>
              <a:effectLst/>
              <a:latin typeface="Segoe UI" panose="020B0502040204020203" pitchFamily="34" charset="0"/>
            </a:endParaRPr>
          </a:p>
          <a:p>
            <a:pPr algn="l"/>
            <a:r>
              <a:rPr lang="en-US" b="0" i="0" dirty="0">
                <a:solidFill>
                  <a:srgbClr val="000000"/>
                </a:solidFill>
                <a:effectLst/>
                <a:latin typeface="Segoe UI" panose="020B0502040204020203" pitchFamily="34" charset="0"/>
              </a:rPr>
              <a:t>Youth need resources that are accessible, easy to understand, and ones they can refer back to as they move forward. To ensure these resources are effective, we collaborate with lived experts from Education Rights Advocates and Castillo Consulting Partners.</a:t>
            </a:r>
          </a:p>
          <a:p>
            <a:pPr algn="l"/>
            <a:r>
              <a:rPr lang="en-US" b="0" i="0" dirty="0">
                <a:solidFill>
                  <a:srgbClr val="000000"/>
                </a:solidFill>
                <a:effectLst/>
                <a:latin typeface="Segoe UI" panose="020B0502040204020203" pitchFamily="34" charset="0"/>
              </a:rPr>
              <a:t>Our sessions are held both online and in person, typically in the evenings to accommodate youth schedules. What makes this approach different is that youth themselves play an active role in shaping the project. They are the decision-makers when it comes to key aspects, such as video length, topics, engagement methods, scriptwriting, who shares their stories, and the design of graphics and other creative elements.</a:t>
            </a:r>
          </a:p>
          <a:p>
            <a:pPr algn="l"/>
            <a:r>
              <a:rPr lang="en-US" b="0" i="0" dirty="0">
                <a:solidFill>
                  <a:srgbClr val="000000"/>
                </a:solidFill>
                <a:effectLst/>
                <a:latin typeface="Segoe UI" panose="020B0502040204020203" pitchFamily="34" charset="0"/>
              </a:rPr>
              <a:t>Additionally, our partnership with Kids in the Spotlight adds another layer of creativity and outreach, helping amplify the voices of young people and deepening their engagement in the process.</a:t>
            </a:r>
          </a:p>
          <a:p>
            <a:endParaRPr lang="en-US" dirty="0"/>
          </a:p>
        </p:txBody>
      </p:sp>
      <p:sp>
        <p:nvSpPr>
          <p:cNvPr id="4" name="Slide Number Placeholder 3"/>
          <p:cNvSpPr>
            <a:spLocks noGrp="1"/>
          </p:cNvSpPr>
          <p:nvPr>
            <p:ph type="sldNum" sz="quarter" idx="5"/>
          </p:nvPr>
        </p:nvSpPr>
        <p:spPr/>
        <p:txBody>
          <a:bodyPr/>
          <a:lstStyle/>
          <a:p>
            <a:fld id="{A06D9DBE-ED3C-4E5A-A946-7B81FE69901C}" type="slidenum">
              <a:rPr lang="en-US" smtClean="0"/>
              <a:t>4</a:t>
            </a:fld>
            <a:endParaRPr lang="en-US"/>
          </a:p>
        </p:txBody>
      </p:sp>
    </p:spTree>
    <p:extLst>
      <p:ext uri="{BB962C8B-B14F-4D97-AF65-F5344CB8AC3E}">
        <p14:creationId xmlns:p14="http://schemas.microsoft.com/office/powerpoint/2010/main" val="1319124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Cris </a:t>
            </a:r>
          </a:p>
          <a:p>
            <a:endParaRPr lang="en-US" dirty="0"/>
          </a:p>
          <a:p>
            <a:r>
              <a:rPr lang="en-US" dirty="0"/>
              <a:t>Barbara/Alaina can jump in on lessons learned if needed</a:t>
            </a:r>
          </a:p>
        </p:txBody>
      </p:sp>
      <p:sp>
        <p:nvSpPr>
          <p:cNvPr id="4" name="Slide Number Placeholder 3"/>
          <p:cNvSpPr>
            <a:spLocks noGrp="1"/>
          </p:cNvSpPr>
          <p:nvPr>
            <p:ph type="sldNum" sz="quarter" idx="5"/>
          </p:nvPr>
        </p:nvSpPr>
        <p:spPr/>
        <p:txBody>
          <a:bodyPr/>
          <a:lstStyle/>
          <a:p>
            <a:fld id="{A06D9DBE-ED3C-4E5A-A946-7B81FE69901C}" type="slidenum">
              <a:rPr lang="en-US" smtClean="0"/>
              <a:t>5</a:t>
            </a:fld>
            <a:endParaRPr lang="en-US"/>
          </a:p>
        </p:txBody>
      </p:sp>
    </p:spTree>
    <p:extLst>
      <p:ext uri="{BB962C8B-B14F-4D97-AF65-F5344CB8AC3E}">
        <p14:creationId xmlns:p14="http://schemas.microsoft.com/office/powerpoint/2010/main" val="1311379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Myriah</a:t>
            </a:r>
          </a:p>
          <a:p>
            <a:endParaRPr lang="en-US" dirty="0"/>
          </a:p>
          <a:p>
            <a:r>
              <a:rPr lang="en-US" dirty="0"/>
              <a:t>We are now excited to present to you 2 of the videos that we made. </a:t>
            </a:r>
          </a:p>
          <a:p>
            <a:endParaRPr lang="en-US" dirty="0"/>
          </a:p>
          <a:p>
            <a:r>
              <a:rPr lang="en-US" dirty="0"/>
              <a:t>This first one is about </a:t>
            </a:r>
            <a:r>
              <a:rPr lang="en-US" b="1" dirty="0"/>
              <a:t>education rights holders</a:t>
            </a:r>
            <a:r>
              <a:rPr lang="en-US" dirty="0"/>
              <a:t>.  As you all know, an education rights holder is a very important person for each youth in the foster care system, and yet none of us in the group were every really taught what they were when we were going through the system, or told that we had a right to have someone working with us to help make the best education decisions for us. We made this video to help young people understand what an education rights holder is, and how that should be addressed in court for them. </a:t>
            </a:r>
          </a:p>
        </p:txBody>
      </p:sp>
      <p:sp>
        <p:nvSpPr>
          <p:cNvPr id="4" name="Slide Number Placeholder 3"/>
          <p:cNvSpPr>
            <a:spLocks noGrp="1"/>
          </p:cNvSpPr>
          <p:nvPr>
            <p:ph type="sldNum" sz="quarter" idx="5"/>
          </p:nvPr>
        </p:nvSpPr>
        <p:spPr/>
        <p:txBody>
          <a:bodyPr/>
          <a:lstStyle/>
          <a:p>
            <a:fld id="{A06D9DBE-ED3C-4E5A-A946-7B81FE69901C}" type="slidenum">
              <a:rPr lang="en-US" smtClean="0"/>
              <a:t>6</a:t>
            </a:fld>
            <a:endParaRPr lang="en-US"/>
          </a:p>
        </p:txBody>
      </p:sp>
    </p:spTree>
    <p:extLst>
      <p:ext uri="{BB962C8B-B14F-4D97-AF65-F5344CB8AC3E}">
        <p14:creationId xmlns:p14="http://schemas.microsoft.com/office/powerpoint/2010/main" val="2119607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Myriah</a:t>
            </a:r>
          </a:p>
          <a:p>
            <a:endParaRPr lang="en-US" dirty="0"/>
          </a:p>
          <a:p>
            <a:r>
              <a:rPr lang="en-US" dirty="0"/>
              <a:t>This next video is about </a:t>
            </a:r>
            <a:r>
              <a:rPr lang="en-US" b="1" dirty="0"/>
              <a:t>School of Origin rights</a:t>
            </a:r>
            <a:r>
              <a:rPr lang="en-US" dirty="0"/>
              <a:t>. When we started learning about our education rights as part of cohort, almost everyone of us wished we had known about school of origin rights. I know for me, it would have made a huge difference—and we have another video where I share a testimonial about how changing school impacted me. But in this video, you will see two young people discussing this right. We hope it will help young people in the system better understand this right. </a:t>
            </a:r>
          </a:p>
        </p:txBody>
      </p:sp>
      <p:sp>
        <p:nvSpPr>
          <p:cNvPr id="4" name="Slide Number Placeholder 3"/>
          <p:cNvSpPr>
            <a:spLocks noGrp="1"/>
          </p:cNvSpPr>
          <p:nvPr>
            <p:ph type="sldNum" sz="quarter" idx="5"/>
          </p:nvPr>
        </p:nvSpPr>
        <p:spPr/>
        <p:txBody>
          <a:bodyPr/>
          <a:lstStyle/>
          <a:p>
            <a:fld id="{A06D9DBE-ED3C-4E5A-A946-7B81FE69901C}" type="slidenum">
              <a:rPr lang="en-US" smtClean="0"/>
              <a:t>7</a:t>
            </a:fld>
            <a:endParaRPr lang="en-US"/>
          </a:p>
        </p:txBody>
      </p:sp>
    </p:spTree>
    <p:extLst>
      <p:ext uri="{BB962C8B-B14F-4D97-AF65-F5344CB8AC3E}">
        <p14:creationId xmlns:p14="http://schemas.microsoft.com/office/powerpoint/2010/main" val="1110931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Alaina/Barbara</a:t>
            </a:r>
          </a:p>
        </p:txBody>
      </p:sp>
      <p:sp>
        <p:nvSpPr>
          <p:cNvPr id="4" name="Slide Number Placeholder 3"/>
          <p:cNvSpPr>
            <a:spLocks noGrp="1"/>
          </p:cNvSpPr>
          <p:nvPr>
            <p:ph type="sldNum" sz="quarter" idx="5"/>
          </p:nvPr>
        </p:nvSpPr>
        <p:spPr/>
        <p:txBody>
          <a:bodyPr/>
          <a:lstStyle/>
          <a:p>
            <a:fld id="{A06D9DBE-ED3C-4E5A-A946-7B81FE69901C}" type="slidenum">
              <a:rPr lang="en-US" smtClean="0"/>
              <a:t>8</a:t>
            </a:fld>
            <a:endParaRPr lang="en-US"/>
          </a:p>
        </p:txBody>
      </p:sp>
    </p:spTree>
    <p:extLst>
      <p:ext uri="{BB962C8B-B14F-4D97-AF65-F5344CB8AC3E}">
        <p14:creationId xmlns:p14="http://schemas.microsoft.com/office/powerpoint/2010/main" val="12247109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Barbara</a:t>
            </a:r>
          </a:p>
        </p:txBody>
      </p:sp>
      <p:sp>
        <p:nvSpPr>
          <p:cNvPr id="4" name="Slide Number Placeholder 3"/>
          <p:cNvSpPr>
            <a:spLocks noGrp="1"/>
          </p:cNvSpPr>
          <p:nvPr>
            <p:ph type="sldNum" sz="quarter" idx="5"/>
          </p:nvPr>
        </p:nvSpPr>
        <p:spPr/>
        <p:txBody>
          <a:bodyPr/>
          <a:lstStyle/>
          <a:p>
            <a:fld id="{A06D9DBE-ED3C-4E5A-A946-7B81FE69901C}" type="slidenum">
              <a:rPr lang="en-US" smtClean="0"/>
              <a:t>9</a:t>
            </a:fld>
            <a:endParaRPr lang="en-US"/>
          </a:p>
        </p:txBody>
      </p:sp>
    </p:spTree>
    <p:extLst>
      <p:ext uri="{BB962C8B-B14F-4D97-AF65-F5344CB8AC3E}">
        <p14:creationId xmlns:p14="http://schemas.microsoft.com/office/powerpoint/2010/main" val="904318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mailto:amoonves-leb@ocp.lacounty.gov" TargetMode="External"/><Relationship Id="rId7" Type="http://schemas.openxmlformats.org/officeDocument/2006/relationships/hyperlink" Target="mailto:Sbradford@casala.org"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hyperlink" Target="mailto:crise2003@g.ucla.edu" TargetMode="External"/><Relationship Id="rId5" Type="http://schemas.openxmlformats.org/officeDocument/2006/relationships/hyperlink" Target="mailto:amaldonadopsych@gmail.com" TargetMode="External"/><Relationship Id="rId4" Type="http://schemas.openxmlformats.org/officeDocument/2006/relationships/hyperlink" Target="mailto:blundqvist@ocp.lacounty.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ideo" Target="https://www.youtube.com/embed/TGx_Trsbq4k?feature=oembed" TargetMode="Externa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ideo" Target="https://www.youtube.com/embed/3jCwOUMaGzw?feature=oembed" TargetMode="Externa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hyperlink" Target="https://ocp.lacounty.gov/"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hyperlink" Target="mailto:amoonves-leb@ocp.lacounty.gov" TargetMode="External"/><Relationship Id="rId4" Type="http://schemas.openxmlformats.org/officeDocument/2006/relationships/hyperlink" Target="mailto:blundqvist@ocp.lacounty.gov"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94537"/>
            <a:chOff x="0" y="0"/>
            <a:chExt cx="24384000" cy="13726049"/>
          </a:xfrm>
        </p:grpSpPr>
        <p:grpSp>
          <p:nvGrpSpPr>
            <p:cNvPr id="3" name="Group 3"/>
            <p:cNvGrpSpPr/>
            <p:nvPr/>
          </p:nvGrpSpPr>
          <p:grpSpPr>
            <a:xfrm>
              <a:off x="0" y="0"/>
              <a:ext cx="4069955" cy="6863025"/>
              <a:chOff x="0" y="0"/>
              <a:chExt cx="1913890" cy="3227327"/>
            </a:xfrm>
          </p:grpSpPr>
          <p:sp>
            <p:nvSpPr>
              <p:cNvPr id="4" name="Freeform 4"/>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F0C600"/>
              </a:solidFill>
            </p:spPr>
            <p:txBody>
              <a:bodyPr/>
              <a:lstStyle/>
              <a:p>
                <a:endParaRPr lang="en-US"/>
              </a:p>
            </p:txBody>
          </p:sp>
        </p:grpSp>
        <p:grpSp>
          <p:nvGrpSpPr>
            <p:cNvPr id="5" name="Group 5"/>
            <p:cNvGrpSpPr/>
            <p:nvPr/>
          </p:nvGrpSpPr>
          <p:grpSpPr>
            <a:xfrm>
              <a:off x="0" y="6863025"/>
              <a:ext cx="4069955" cy="6863025"/>
              <a:chOff x="0" y="0"/>
              <a:chExt cx="1913890" cy="3227327"/>
            </a:xfrm>
          </p:grpSpPr>
          <p:sp>
            <p:nvSpPr>
              <p:cNvPr id="6" name="Freeform 6"/>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F0C600">
                  <a:alpha val="60000"/>
                </a:srgbClr>
              </a:solidFill>
            </p:spPr>
            <p:txBody>
              <a:bodyPr/>
              <a:lstStyle/>
              <a:p>
                <a:endParaRPr lang="en-US"/>
              </a:p>
            </p:txBody>
          </p:sp>
        </p:grpSp>
        <p:grpSp>
          <p:nvGrpSpPr>
            <p:cNvPr id="7" name="Group 7"/>
            <p:cNvGrpSpPr/>
            <p:nvPr/>
          </p:nvGrpSpPr>
          <p:grpSpPr>
            <a:xfrm>
              <a:off x="4069955" y="0"/>
              <a:ext cx="4069955" cy="6863025"/>
              <a:chOff x="0" y="0"/>
              <a:chExt cx="1913890" cy="3227327"/>
            </a:xfrm>
          </p:grpSpPr>
          <p:sp>
            <p:nvSpPr>
              <p:cNvPr id="8" name="Freeform 8"/>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EA6045"/>
              </a:solidFill>
            </p:spPr>
            <p:txBody>
              <a:bodyPr/>
              <a:lstStyle/>
              <a:p>
                <a:endParaRPr lang="en-US"/>
              </a:p>
            </p:txBody>
          </p:sp>
        </p:grpSp>
        <p:grpSp>
          <p:nvGrpSpPr>
            <p:cNvPr id="9" name="Group 9"/>
            <p:cNvGrpSpPr/>
            <p:nvPr/>
          </p:nvGrpSpPr>
          <p:grpSpPr>
            <a:xfrm>
              <a:off x="4069955" y="6863025"/>
              <a:ext cx="4069955" cy="6863025"/>
              <a:chOff x="0" y="0"/>
              <a:chExt cx="1913890" cy="3227327"/>
            </a:xfrm>
          </p:grpSpPr>
          <p:sp>
            <p:nvSpPr>
              <p:cNvPr id="10" name="Freeform 10"/>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EA6045">
                  <a:alpha val="60000"/>
                </a:srgbClr>
              </a:solidFill>
            </p:spPr>
            <p:txBody>
              <a:bodyPr/>
              <a:lstStyle/>
              <a:p>
                <a:endParaRPr lang="en-US"/>
              </a:p>
            </p:txBody>
          </p:sp>
        </p:grpSp>
        <p:grpSp>
          <p:nvGrpSpPr>
            <p:cNvPr id="11" name="Group 11"/>
            <p:cNvGrpSpPr/>
            <p:nvPr/>
          </p:nvGrpSpPr>
          <p:grpSpPr>
            <a:xfrm>
              <a:off x="8139910" y="0"/>
              <a:ext cx="4061022" cy="6863025"/>
              <a:chOff x="0" y="0"/>
              <a:chExt cx="1913890" cy="3234425"/>
            </a:xfrm>
          </p:grpSpPr>
          <p:sp>
            <p:nvSpPr>
              <p:cNvPr id="12" name="Freeform 12"/>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85A5CC"/>
              </a:solidFill>
            </p:spPr>
            <p:txBody>
              <a:bodyPr/>
              <a:lstStyle/>
              <a:p>
                <a:endParaRPr lang="en-US"/>
              </a:p>
            </p:txBody>
          </p:sp>
        </p:grpSp>
        <p:grpSp>
          <p:nvGrpSpPr>
            <p:cNvPr id="13" name="Group 13"/>
            <p:cNvGrpSpPr/>
            <p:nvPr/>
          </p:nvGrpSpPr>
          <p:grpSpPr>
            <a:xfrm>
              <a:off x="8139910" y="6863025"/>
              <a:ext cx="4061022" cy="6863025"/>
              <a:chOff x="0" y="0"/>
              <a:chExt cx="1913890" cy="3234425"/>
            </a:xfrm>
          </p:grpSpPr>
          <p:sp>
            <p:nvSpPr>
              <p:cNvPr id="14" name="Freeform 14"/>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85A5CC">
                  <a:alpha val="60000"/>
                </a:srgbClr>
              </a:solidFill>
            </p:spPr>
            <p:txBody>
              <a:bodyPr/>
              <a:lstStyle/>
              <a:p>
                <a:endParaRPr lang="en-US"/>
              </a:p>
            </p:txBody>
          </p:sp>
        </p:grpSp>
        <p:grpSp>
          <p:nvGrpSpPr>
            <p:cNvPr id="15" name="Group 15"/>
            <p:cNvGrpSpPr/>
            <p:nvPr/>
          </p:nvGrpSpPr>
          <p:grpSpPr>
            <a:xfrm>
              <a:off x="12200933" y="0"/>
              <a:ext cx="4061022" cy="6863025"/>
              <a:chOff x="0" y="0"/>
              <a:chExt cx="1913890" cy="3234425"/>
            </a:xfrm>
          </p:grpSpPr>
          <p:sp>
            <p:nvSpPr>
              <p:cNvPr id="16" name="Freeform 16"/>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4A6491"/>
              </a:solidFill>
            </p:spPr>
            <p:txBody>
              <a:bodyPr/>
              <a:lstStyle/>
              <a:p>
                <a:endParaRPr lang="en-US"/>
              </a:p>
            </p:txBody>
          </p:sp>
        </p:grpSp>
        <p:grpSp>
          <p:nvGrpSpPr>
            <p:cNvPr id="17" name="Group 17"/>
            <p:cNvGrpSpPr/>
            <p:nvPr/>
          </p:nvGrpSpPr>
          <p:grpSpPr>
            <a:xfrm>
              <a:off x="12200933" y="6863025"/>
              <a:ext cx="4061022" cy="6863025"/>
              <a:chOff x="0" y="0"/>
              <a:chExt cx="1913890" cy="3234425"/>
            </a:xfrm>
          </p:grpSpPr>
          <p:sp>
            <p:nvSpPr>
              <p:cNvPr id="18" name="Freeform 18"/>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4A6491">
                  <a:alpha val="60000"/>
                </a:srgbClr>
              </a:solidFill>
            </p:spPr>
            <p:txBody>
              <a:bodyPr/>
              <a:lstStyle/>
              <a:p>
                <a:endParaRPr lang="en-US"/>
              </a:p>
            </p:txBody>
          </p:sp>
        </p:grpSp>
        <p:grpSp>
          <p:nvGrpSpPr>
            <p:cNvPr id="19" name="Group 19"/>
            <p:cNvGrpSpPr/>
            <p:nvPr/>
          </p:nvGrpSpPr>
          <p:grpSpPr>
            <a:xfrm>
              <a:off x="16261955" y="0"/>
              <a:ext cx="4061022" cy="6863025"/>
              <a:chOff x="0" y="0"/>
              <a:chExt cx="1913890" cy="3234425"/>
            </a:xfrm>
          </p:grpSpPr>
          <p:sp>
            <p:nvSpPr>
              <p:cNvPr id="20" name="Freeform 20"/>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91C46C"/>
              </a:solidFill>
            </p:spPr>
            <p:txBody>
              <a:bodyPr/>
              <a:lstStyle/>
              <a:p>
                <a:endParaRPr lang="en-US"/>
              </a:p>
            </p:txBody>
          </p:sp>
        </p:grpSp>
        <p:grpSp>
          <p:nvGrpSpPr>
            <p:cNvPr id="21" name="Group 21"/>
            <p:cNvGrpSpPr/>
            <p:nvPr/>
          </p:nvGrpSpPr>
          <p:grpSpPr>
            <a:xfrm>
              <a:off x="16261955" y="6863025"/>
              <a:ext cx="4061022" cy="6863025"/>
              <a:chOff x="0" y="0"/>
              <a:chExt cx="1913890" cy="3234425"/>
            </a:xfrm>
          </p:grpSpPr>
          <p:sp>
            <p:nvSpPr>
              <p:cNvPr id="22" name="Freeform 22"/>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91C46C">
                  <a:alpha val="60000"/>
                </a:srgbClr>
              </a:solidFill>
            </p:spPr>
            <p:txBody>
              <a:bodyPr/>
              <a:lstStyle/>
              <a:p>
                <a:endParaRPr lang="en-US"/>
              </a:p>
            </p:txBody>
          </p:sp>
        </p:grpSp>
        <p:grpSp>
          <p:nvGrpSpPr>
            <p:cNvPr id="23" name="Group 23"/>
            <p:cNvGrpSpPr/>
            <p:nvPr/>
          </p:nvGrpSpPr>
          <p:grpSpPr>
            <a:xfrm>
              <a:off x="20322978" y="0"/>
              <a:ext cx="4061022" cy="6863025"/>
              <a:chOff x="0" y="0"/>
              <a:chExt cx="1913890" cy="3234425"/>
            </a:xfrm>
          </p:grpSpPr>
          <p:sp>
            <p:nvSpPr>
              <p:cNvPr id="24" name="Freeform 24"/>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287D7D"/>
              </a:solidFill>
            </p:spPr>
            <p:txBody>
              <a:bodyPr/>
              <a:lstStyle/>
              <a:p>
                <a:endParaRPr lang="en-US"/>
              </a:p>
            </p:txBody>
          </p:sp>
        </p:grpSp>
        <p:grpSp>
          <p:nvGrpSpPr>
            <p:cNvPr id="25" name="Group 25"/>
            <p:cNvGrpSpPr/>
            <p:nvPr/>
          </p:nvGrpSpPr>
          <p:grpSpPr>
            <a:xfrm>
              <a:off x="20322978" y="6863025"/>
              <a:ext cx="4061022" cy="6863025"/>
              <a:chOff x="0" y="0"/>
              <a:chExt cx="1913890" cy="3234425"/>
            </a:xfrm>
          </p:grpSpPr>
          <p:sp>
            <p:nvSpPr>
              <p:cNvPr id="26" name="Freeform 26"/>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287D7D">
                  <a:alpha val="60000"/>
                </a:srgbClr>
              </a:solidFill>
            </p:spPr>
            <p:txBody>
              <a:bodyPr/>
              <a:lstStyle/>
              <a:p>
                <a:endParaRPr lang="en-US"/>
              </a:p>
            </p:txBody>
          </p:sp>
        </p:grpSp>
      </p:grpSp>
      <p:grpSp>
        <p:nvGrpSpPr>
          <p:cNvPr id="27" name="Group 27"/>
          <p:cNvGrpSpPr/>
          <p:nvPr/>
        </p:nvGrpSpPr>
        <p:grpSpPr>
          <a:xfrm>
            <a:off x="1028700" y="1028700"/>
            <a:ext cx="16230600" cy="8229600"/>
            <a:chOff x="0" y="0"/>
            <a:chExt cx="3774616" cy="1913890"/>
          </a:xfrm>
        </p:grpSpPr>
        <p:sp>
          <p:nvSpPr>
            <p:cNvPr id="28" name="Freeform 28"/>
            <p:cNvSpPr/>
            <p:nvPr/>
          </p:nvSpPr>
          <p:spPr>
            <a:xfrm>
              <a:off x="0" y="0"/>
              <a:ext cx="3774617" cy="1913890"/>
            </a:xfrm>
            <a:custGeom>
              <a:avLst/>
              <a:gdLst/>
              <a:ahLst/>
              <a:cxnLst/>
              <a:rect l="l" t="t" r="r" b="b"/>
              <a:pathLst>
                <a:path w="3774617" h="1913890">
                  <a:moveTo>
                    <a:pt x="0" y="0"/>
                  </a:moveTo>
                  <a:lnTo>
                    <a:pt x="3774617" y="0"/>
                  </a:lnTo>
                  <a:lnTo>
                    <a:pt x="3774617" y="1913890"/>
                  </a:lnTo>
                  <a:lnTo>
                    <a:pt x="0" y="1913890"/>
                  </a:lnTo>
                  <a:close/>
                </a:path>
              </a:pathLst>
            </a:custGeom>
            <a:solidFill>
              <a:srgbClr val="FFFFFF"/>
            </a:solidFill>
          </p:spPr>
          <p:txBody>
            <a:bodyPr/>
            <a:lstStyle/>
            <a:p>
              <a:endParaRPr lang="en-US"/>
            </a:p>
          </p:txBody>
        </p:sp>
      </p:grpSp>
      <p:grpSp>
        <p:nvGrpSpPr>
          <p:cNvPr id="29" name="Group 29"/>
          <p:cNvGrpSpPr/>
          <p:nvPr/>
        </p:nvGrpSpPr>
        <p:grpSpPr>
          <a:xfrm>
            <a:off x="2497432" y="2958950"/>
            <a:ext cx="14475702" cy="4355409"/>
            <a:chOff x="0" y="47625"/>
            <a:chExt cx="19300936" cy="5807211"/>
          </a:xfrm>
        </p:grpSpPr>
        <p:sp>
          <p:nvSpPr>
            <p:cNvPr id="30" name="TextBox 30"/>
            <p:cNvSpPr txBox="1"/>
            <p:nvPr/>
          </p:nvSpPr>
          <p:spPr>
            <a:xfrm>
              <a:off x="0" y="47625"/>
              <a:ext cx="19300936" cy="1704975"/>
            </a:xfrm>
            <a:prstGeom prst="rect">
              <a:avLst/>
            </a:prstGeom>
          </p:spPr>
          <p:txBody>
            <a:bodyPr lIns="0" tIns="0" rIns="0" bIns="0" rtlCol="0" anchor="t">
              <a:spAutoFit/>
            </a:bodyPr>
            <a:lstStyle/>
            <a:p>
              <a:pPr algn="ctr">
                <a:lnSpc>
                  <a:spcPts val="4950"/>
                </a:lnSpc>
              </a:pPr>
              <a:r>
                <a:rPr lang="en-US" sz="4500" dirty="0">
                  <a:solidFill>
                    <a:srgbClr val="3B3838"/>
                  </a:solidFill>
                  <a:latin typeface="Open Sans Extra Bold"/>
                  <a:ea typeface="Open Sans Extra Bold"/>
                  <a:cs typeface="Open Sans Extra Bold"/>
                  <a:sym typeface="Open Sans Extra Bold"/>
                </a:rPr>
                <a:t>EDUCATION RIGHTS </a:t>
              </a:r>
            </a:p>
            <a:p>
              <a:pPr algn="ctr">
                <a:lnSpc>
                  <a:spcPts val="4950"/>
                </a:lnSpc>
              </a:pPr>
              <a:r>
                <a:rPr lang="en-US" sz="4500" dirty="0">
                  <a:solidFill>
                    <a:srgbClr val="3B3838"/>
                  </a:solidFill>
                  <a:latin typeface="Open Sans Extra Bold"/>
                  <a:ea typeface="Open Sans Extra Bold"/>
                  <a:cs typeface="Open Sans Extra Bold"/>
                  <a:sym typeface="Open Sans Extra Bold"/>
                </a:rPr>
                <a:t>FOR YOUNG PEOPLE AND BY YOUNG PEOPLE</a:t>
              </a:r>
            </a:p>
          </p:txBody>
        </p:sp>
        <p:sp>
          <p:nvSpPr>
            <p:cNvPr id="31" name="TextBox 31"/>
            <p:cNvSpPr txBox="1"/>
            <p:nvPr/>
          </p:nvSpPr>
          <p:spPr>
            <a:xfrm>
              <a:off x="0" y="2161518"/>
              <a:ext cx="19300936" cy="3693318"/>
            </a:xfrm>
            <a:prstGeom prst="rect">
              <a:avLst/>
            </a:prstGeom>
          </p:spPr>
          <p:txBody>
            <a:bodyPr lIns="0" tIns="0" rIns="0" bIns="0" rtlCol="0" anchor="t">
              <a:spAutoFit/>
            </a:bodyPr>
            <a:lstStyle/>
            <a:p>
              <a:pPr algn="ctr">
                <a:lnSpc>
                  <a:spcPts val="36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Sherrie Bradford, Cristopher Espino, Alexandria Maldonado, Myriah Smiley</a:t>
              </a:r>
            </a:p>
            <a:p>
              <a:pPr algn="ctr">
                <a:lnSpc>
                  <a:spcPts val="36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Alliance for Children’s Rights Education Advocates </a:t>
              </a:r>
            </a:p>
            <a:p>
              <a:pPr algn="ctr">
                <a:lnSpc>
                  <a:spcPts val="36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 </a:t>
              </a:r>
            </a:p>
            <a:p>
              <a:pPr algn="ctr">
                <a:lnSpc>
                  <a:spcPts val="36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Alaina Moonves-Leb &amp; Barbara Lundqvist</a:t>
              </a:r>
            </a:p>
            <a:p>
              <a:pPr algn="ctr">
                <a:lnSpc>
                  <a:spcPts val="36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LA County Office of Child Protection</a:t>
              </a:r>
            </a:p>
            <a:p>
              <a:pPr algn="ctr">
                <a:lnSpc>
                  <a:spcPts val="36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p:txBody>
        </p:sp>
      </p:grpSp>
      <p:sp>
        <p:nvSpPr>
          <p:cNvPr id="32" name="TextBox 31">
            <a:extLst>
              <a:ext uri="{FF2B5EF4-FFF2-40B4-BE49-F238E27FC236}">
                <a16:creationId xmlns:a16="http://schemas.microsoft.com/office/drawing/2014/main" id="{9D4B732B-148A-7A62-484C-8E04F94A73C9}"/>
              </a:ext>
            </a:extLst>
          </p:cNvPr>
          <p:cNvSpPr txBox="1"/>
          <p:nvPr/>
        </p:nvSpPr>
        <p:spPr>
          <a:xfrm>
            <a:off x="15107067" y="495300"/>
            <a:ext cx="2114133" cy="369332"/>
          </a:xfrm>
          <a:prstGeom prst="rect">
            <a:avLst/>
          </a:prstGeom>
          <a:noFill/>
        </p:spPr>
        <p:txBody>
          <a:bodyPr wrap="square" rtlCol="0">
            <a:spAutoFit/>
          </a:bodyPr>
          <a:lstStyle/>
          <a:p>
            <a:pPr algn="r"/>
            <a:r>
              <a:rPr lang="en-US" b="1">
                <a:solidFill>
                  <a:schemeClr val="bg1"/>
                </a:solidFill>
                <a:latin typeface="Arial" panose="020B0604020202020204" pitchFamily="34" charset="0"/>
                <a:cs typeface="Arial" panose="020B0604020202020204" pitchFamily="34" charset="0"/>
              </a:rPr>
              <a:t>ATTACHMENT 2</a:t>
            </a:r>
            <a:endParaRPr lang="en-US" b="1"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768"/>
            <a:ext cx="18288000" cy="10294537"/>
            <a:chOff x="0" y="0"/>
            <a:chExt cx="24384000" cy="13726049"/>
          </a:xfrm>
        </p:grpSpPr>
        <p:grpSp>
          <p:nvGrpSpPr>
            <p:cNvPr id="3" name="Group 3"/>
            <p:cNvGrpSpPr/>
            <p:nvPr/>
          </p:nvGrpSpPr>
          <p:grpSpPr>
            <a:xfrm>
              <a:off x="0" y="0"/>
              <a:ext cx="4069955" cy="6863025"/>
              <a:chOff x="0" y="0"/>
              <a:chExt cx="1913890" cy="3227327"/>
            </a:xfrm>
          </p:grpSpPr>
          <p:sp>
            <p:nvSpPr>
              <p:cNvPr id="4" name="Freeform 4"/>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F0C600"/>
              </a:solidFill>
            </p:spPr>
            <p:txBody>
              <a:bodyPr/>
              <a:lstStyle/>
              <a:p>
                <a:endParaRPr lang="en-US"/>
              </a:p>
            </p:txBody>
          </p:sp>
        </p:grpSp>
        <p:grpSp>
          <p:nvGrpSpPr>
            <p:cNvPr id="5" name="Group 5"/>
            <p:cNvGrpSpPr/>
            <p:nvPr/>
          </p:nvGrpSpPr>
          <p:grpSpPr>
            <a:xfrm>
              <a:off x="0" y="6863025"/>
              <a:ext cx="4069955" cy="6863025"/>
              <a:chOff x="0" y="0"/>
              <a:chExt cx="1913890" cy="3227327"/>
            </a:xfrm>
          </p:grpSpPr>
          <p:sp>
            <p:nvSpPr>
              <p:cNvPr id="6" name="Freeform 6"/>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F0C600">
                  <a:alpha val="60000"/>
                </a:srgbClr>
              </a:solidFill>
            </p:spPr>
            <p:txBody>
              <a:bodyPr/>
              <a:lstStyle/>
              <a:p>
                <a:endParaRPr lang="en-US"/>
              </a:p>
            </p:txBody>
          </p:sp>
        </p:grpSp>
        <p:grpSp>
          <p:nvGrpSpPr>
            <p:cNvPr id="7" name="Group 7"/>
            <p:cNvGrpSpPr/>
            <p:nvPr/>
          </p:nvGrpSpPr>
          <p:grpSpPr>
            <a:xfrm>
              <a:off x="4069955" y="0"/>
              <a:ext cx="4069955" cy="6863025"/>
              <a:chOff x="0" y="0"/>
              <a:chExt cx="1913890" cy="3227327"/>
            </a:xfrm>
          </p:grpSpPr>
          <p:sp>
            <p:nvSpPr>
              <p:cNvPr id="8" name="Freeform 8"/>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EA6045"/>
              </a:solidFill>
            </p:spPr>
            <p:txBody>
              <a:bodyPr/>
              <a:lstStyle/>
              <a:p>
                <a:endParaRPr lang="en-US"/>
              </a:p>
            </p:txBody>
          </p:sp>
        </p:grpSp>
        <p:grpSp>
          <p:nvGrpSpPr>
            <p:cNvPr id="9" name="Group 9"/>
            <p:cNvGrpSpPr/>
            <p:nvPr/>
          </p:nvGrpSpPr>
          <p:grpSpPr>
            <a:xfrm>
              <a:off x="4069955" y="6863025"/>
              <a:ext cx="4069955" cy="6863025"/>
              <a:chOff x="0" y="0"/>
              <a:chExt cx="1913890" cy="3227327"/>
            </a:xfrm>
          </p:grpSpPr>
          <p:sp>
            <p:nvSpPr>
              <p:cNvPr id="10" name="Freeform 10"/>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EA6045">
                  <a:alpha val="60000"/>
                </a:srgbClr>
              </a:solidFill>
            </p:spPr>
            <p:txBody>
              <a:bodyPr/>
              <a:lstStyle/>
              <a:p>
                <a:endParaRPr lang="en-US"/>
              </a:p>
            </p:txBody>
          </p:sp>
        </p:grpSp>
        <p:grpSp>
          <p:nvGrpSpPr>
            <p:cNvPr id="11" name="Group 11"/>
            <p:cNvGrpSpPr/>
            <p:nvPr/>
          </p:nvGrpSpPr>
          <p:grpSpPr>
            <a:xfrm>
              <a:off x="8139910" y="0"/>
              <a:ext cx="4061022" cy="6863025"/>
              <a:chOff x="0" y="0"/>
              <a:chExt cx="1913890" cy="3234425"/>
            </a:xfrm>
          </p:grpSpPr>
          <p:sp>
            <p:nvSpPr>
              <p:cNvPr id="12" name="Freeform 12"/>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85A5CC"/>
              </a:solidFill>
            </p:spPr>
            <p:txBody>
              <a:bodyPr/>
              <a:lstStyle/>
              <a:p>
                <a:endParaRPr lang="en-US"/>
              </a:p>
            </p:txBody>
          </p:sp>
        </p:grpSp>
        <p:grpSp>
          <p:nvGrpSpPr>
            <p:cNvPr id="13" name="Group 13"/>
            <p:cNvGrpSpPr/>
            <p:nvPr/>
          </p:nvGrpSpPr>
          <p:grpSpPr>
            <a:xfrm>
              <a:off x="8139910" y="6863025"/>
              <a:ext cx="4061022" cy="6863025"/>
              <a:chOff x="0" y="0"/>
              <a:chExt cx="1913890" cy="3234425"/>
            </a:xfrm>
          </p:grpSpPr>
          <p:sp>
            <p:nvSpPr>
              <p:cNvPr id="14" name="Freeform 14"/>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85A5CC">
                  <a:alpha val="60000"/>
                </a:srgbClr>
              </a:solidFill>
            </p:spPr>
            <p:txBody>
              <a:bodyPr/>
              <a:lstStyle/>
              <a:p>
                <a:endParaRPr lang="en-US"/>
              </a:p>
            </p:txBody>
          </p:sp>
        </p:grpSp>
        <p:grpSp>
          <p:nvGrpSpPr>
            <p:cNvPr id="15" name="Group 15"/>
            <p:cNvGrpSpPr/>
            <p:nvPr/>
          </p:nvGrpSpPr>
          <p:grpSpPr>
            <a:xfrm>
              <a:off x="12200933" y="0"/>
              <a:ext cx="4061022" cy="6863025"/>
              <a:chOff x="0" y="0"/>
              <a:chExt cx="1913890" cy="3234425"/>
            </a:xfrm>
          </p:grpSpPr>
          <p:sp>
            <p:nvSpPr>
              <p:cNvPr id="16" name="Freeform 16"/>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4A6491"/>
              </a:solidFill>
            </p:spPr>
            <p:txBody>
              <a:bodyPr/>
              <a:lstStyle/>
              <a:p>
                <a:endParaRPr lang="en-US"/>
              </a:p>
            </p:txBody>
          </p:sp>
        </p:grpSp>
        <p:grpSp>
          <p:nvGrpSpPr>
            <p:cNvPr id="17" name="Group 17"/>
            <p:cNvGrpSpPr/>
            <p:nvPr/>
          </p:nvGrpSpPr>
          <p:grpSpPr>
            <a:xfrm>
              <a:off x="12200933" y="6863025"/>
              <a:ext cx="4061022" cy="6863025"/>
              <a:chOff x="0" y="0"/>
              <a:chExt cx="1913890" cy="3234425"/>
            </a:xfrm>
          </p:grpSpPr>
          <p:sp>
            <p:nvSpPr>
              <p:cNvPr id="18" name="Freeform 18"/>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4A6491">
                  <a:alpha val="60000"/>
                </a:srgbClr>
              </a:solidFill>
            </p:spPr>
            <p:txBody>
              <a:bodyPr/>
              <a:lstStyle/>
              <a:p>
                <a:endParaRPr lang="en-US"/>
              </a:p>
            </p:txBody>
          </p:sp>
        </p:grpSp>
        <p:grpSp>
          <p:nvGrpSpPr>
            <p:cNvPr id="19" name="Group 19"/>
            <p:cNvGrpSpPr/>
            <p:nvPr/>
          </p:nvGrpSpPr>
          <p:grpSpPr>
            <a:xfrm>
              <a:off x="16261955" y="0"/>
              <a:ext cx="4061022" cy="6863025"/>
              <a:chOff x="0" y="0"/>
              <a:chExt cx="1913890" cy="3234425"/>
            </a:xfrm>
          </p:grpSpPr>
          <p:sp>
            <p:nvSpPr>
              <p:cNvPr id="20" name="Freeform 20"/>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91C46C"/>
              </a:solidFill>
            </p:spPr>
            <p:txBody>
              <a:bodyPr/>
              <a:lstStyle/>
              <a:p>
                <a:endParaRPr lang="en-US"/>
              </a:p>
            </p:txBody>
          </p:sp>
        </p:grpSp>
        <p:grpSp>
          <p:nvGrpSpPr>
            <p:cNvPr id="21" name="Group 21"/>
            <p:cNvGrpSpPr/>
            <p:nvPr/>
          </p:nvGrpSpPr>
          <p:grpSpPr>
            <a:xfrm>
              <a:off x="16261955" y="6863025"/>
              <a:ext cx="4061022" cy="6863025"/>
              <a:chOff x="0" y="0"/>
              <a:chExt cx="1913890" cy="3234425"/>
            </a:xfrm>
          </p:grpSpPr>
          <p:sp>
            <p:nvSpPr>
              <p:cNvPr id="22" name="Freeform 22"/>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91C46C">
                  <a:alpha val="60000"/>
                </a:srgbClr>
              </a:solidFill>
            </p:spPr>
            <p:txBody>
              <a:bodyPr/>
              <a:lstStyle/>
              <a:p>
                <a:endParaRPr lang="en-US"/>
              </a:p>
            </p:txBody>
          </p:sp>
        </p:grpSp>
        <p:grpSp>
          <p:nvGrpSpPr>
            <p:cNvPr id="23" name="Group 23"/>
            <p:cNvGrpSpPr/>
            <p:nvPr/>
          </p:nvGrpSpPr>
          <p:grpSpPr>
            <a:xfrm>
              <a:off x="20322978" y="0"/>
              <a:ext cx="4061022" cy="6863025"/>
              <a:chOff x="0" y="0"/>
              <a:chExt cx="1913890" cy="3234425"/>
            </a:xfrm>
          </p:grpSpPr>
          <p:sp>
            <p:nvSpPr>
              <p:cNvPr id="24" name="Freeform 24"/>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287D7D"/>
              </a:solidFill>
            </p:spPr>
            <p:txBody>
              <a:bodyPr/>
              <a:lstStyle/>
              <a:p>
                <a:endParaRPr lang="en-US"/>
              </a:p>
            </p:txBody>
          </p:sp>
        </p:grpSp>
        <p:grpSp>
          <p:nvGrpSpPr>
            <p:cNvPr id="25" name="Group 25"/>
            <p:cNvGrpSpPr/>
            <p:nvPr/>
          </p:nvGrpSpPr>
          <p:grpSpPr>
            <a:xfrm>
              <a:off x="20322978" y="6863025"/>
              <a:ext cx="4061022" cy="6863025"/>
              <a:chOff x="0" y="0"/>
              <a:chExt cx="1913890" cy="3234425"/>
            </a:xfrm>
          </p:grpSpPr>
          <p:sp>
            <p:nvSpPr>
              <p:cNvPr id="26" name="Freeform 26"/>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287D7D">
                  <a:alpha val="60000"/>
                </a:srgbClr>
              </a:solidFill>
            </p:spPr>
            <p:txBody>
              <a:bodyPr/>
              <a:lstStyle/>
              <a:p>
                <a:endParaRPr lang="en-US"/>
              </a:p>
            </p:txBody>
          </p:sp>
        </p:grpSp>
      </p:grpSp>
      <p:grpSp>
        <p:nvGrpSpPr>
          <p:cNvPr id="27" name="Group 27"/>
          <p:cNvGrpSpPr/>
          <p:nvPr/>
        </p:nvGrpSpPr>
        <p:grpSpPr>
          <a:xfrm>
            <a:off x="1028700" y="1028700"/>
            <a:ext cx="16230600" cy="8229600"/>
            <a:chOff x="0" y="0"/>
            <a:chExt cx="3774616" cy="1913890"/>
          </a:xfrm>
        </p:grpSpPr>
        <p:sp>
          <p:nvSpPr>
            <p:cNvPr id="28" name="Freeform 28"/>
            <p:cNvSpPr/>
            <p:nvPr/>
          </p:nvSpPr>
          <p:spPr>
            <a:xfrm>
              <a:off x="0" y="0"/>
              <a:ext cx="3774617" cy="1913890"/>
            </a:xfrm>
            <a:custGeom>
              <a:avLst/>
              <a:gdLst/>
              <a:ahLst/>
              <a:cxnLst/>
              <a:rect l="l" t="t" r="r" b="b"/>
              <a:pathLst>
                <a:path w="3774617" h="1913890">
                  <a:moveTo>
                    <a:pt x="0" y="0"/>
                  </a:moveTo>
                  <a:lnTo>
                    <a:pt x="3774617" y="0"/>
                  </a:lnTo>
                  <a:lnTo>
                    <a:pt x="3774617" y="1913890"/>
                  </a:lnTo>
                  <a:lnTo>
                    <a:pt x="0" y="1913890"/>
                  </a:lnTo>
                  <a:close/>
                </a:path>
              </a:pathLst>
            </a:custGeom>
            <a:solidFill>
              <a:srgbClr val="FFFFFF"/>
            </a:solidFill>
          </p:spPr>
          <p:txBody>
            <a:bodyPr/>
            <a:lstStyle/>
            <a:p>
              <a:endParaRPr lang="en-US"/>
            </a:p>
          </p:txBody>
        </p:sp>
      </p:grpSp>
      <p:sp>
        <p:nvSpPr>
          <p:cNvPr id="29" name="AutoShape 29"/>
          <p:cNvSpPr/>
          <p:nvPr/>
        </p:nvSpPr>
        <p:spPr>
          <a:xfrm>
            <a:off x="5791200" y="2857500"/>
            <a:ext cx="6443755" cy="0"/>
          </a:xfrm>
          <a:prstGeom prst="line">
            <a:avLst/>
          </a:prstGeom>
          <a:ln w="66675" cap="flat">
            <a:solidFill>
              <a:srgbClr val="EA6045"/>
            </a:solidFill>
            <a:prstDash val="solid"/>
            <a:headEnd type="none" w="sm" len="sm"/>
            <a:tailEnd type="none" w="sm" len="sm"/>
          </a:ln>
        </p:spPr>
        <p:txBody>
          <a:bodyPr/>
          <a:lstStyle/>
          <a:p>
            <a:endParaRPr lang="en-US"/>
          </a:p>
        </p:txBody>
      </p:sp>
      <p:sp>
        <p:nvSpPr>
          <p:cNvPr id="30" name="TextBox 30"/>
          <p:cNvSpPr txBox="1"/>
          <p:nvPr/>
        </p:nvSpPr>
        <p:spPr>
          <a:xfrm>
            <a:off x="5909423" y="1866987"/>
            <a:ext cx="6443755" cy="723900"/>
          </a:xfrm>
          <a:prstGeom prst="rect">
            <a:avLst/>
          </a:prstGeom>
        </p:spPr>
        <p:txBody>
          <a:bodyPr lIns="0" tIns="0" rIns="0" bIns="0" rtlCol="0" anchor="t">
            <a:spAutoFit/>
          </a:bodyPr>
          <a:lstStyle/>
          <a:p>
            <a:pPr algn="ctr">
              <a:lnSpc>
                <a:spcPts val="5500"/>
              </a:lnSpc>
            </a:pPr>
            <a:r>
              <a:rPr lang="en-US" sz="5000" dirty="0">
                <a:solidFill>
                  <a:srgbClr val="3B3838"/>
                </a:solidFill>
                <a:latin typeface="Open Sans Extra Bold"/>
                <a:ea typeface="Open Sans Extra Bold"/>
                <a:cs typeface="Open Sans Extra Bold"/>
                <a:sym typeface="Open Sans Extra Bold"/>
              </a:rPr>
              <a:t>THANK YOU!</a:t>
            </a:r>
          </a:p>
        </p:txBody>
      </p:sp>
      <p:sp>
        <p:nvSpPr>
          <p:cNvPr id="31" name="TextBox 31"/>
          <p:cNvSpPr txBox="1"/>
          <p:nvPr/>
        </p:nvSpPr>
        <p:spPr>
          <a:xfrm>
            <a:off x="3412377" y="3152251"/>
            <a:ext cx="11201400" cy="6771084"/>
          </a:xfrm>
          <a:prstGeom prst="rect">
            <a:avLst/>
          </a:prstGeom>
        </p:spPr>
        <p:txBody>
          <a:bodyPr wrap="square" lIns="0" tIns="0" rIns="0" bIns="0" numCol="2" rtlCol="0" anchor="t">
            <a:spAutoFit/>
          </a:bodyPr>
          <a:lstStyle/>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Alaina Moonves Leb </a:t>
            </a: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hlinkClick r:id="rId3"/>
              </a:rPr>
              <a:t>amoonves-leb@ocp.lacounty.gov</a:t>
            </a: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 </a:t>
            </a: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Barbara Lundqvist</a:t>
            </a: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hlinkClick r:id="rId4"/>
              </a:rPr>
              <a:t>blundqvist@ocp.lacounty.gov</a:t>
            </a: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Alexandria Maldonado</a:t>
            </a:r>
          </a:p>
          <a:p>
            <a:pPr algn="ctr">
              <a:lnSpc>
                <a:spcPts val="3300"/>
              </a:lnSpc>
            </a:pPr>
            <a:r>
              <a:rPr lang="en-US" sz="3200" dirty="0">
                <a:effectLst/>
                <a:latin typeface="Segoe UI" panose="020B0502040204020203" pitchFamily="34" charset="0"/>
                <a:hlinkClick r:id="rId5"/>
              </a:rPr>
              <a:t>amaldonadopsych@gmail.com</a:t>
            </a:r>
            <a:r>
              <a:rPr lang="en-US" sz="3000" dirty="0">
                <a:solidFill>
                  <a:srgbClr val="3B3838"/>
                </a:solidFill>
                <a:effectLst/>
                <a:latin typeface="Open Sans" panose="020B0606030504020204" pitchFamily="34" charset="0"/>
                <a:ea typeface="Open Sans" panose="020B0606030504020204" pitchFamily="34" charset="0"/>
                <a:cs typeface="Open Sans" panose="020B0606030504020204" pitchFamily="34" charset="0"/>
                <a:sym typeface="Open Sans Condensed"/>
              </a:rPr>
              <a:t> </a:t>
            </a: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Cristopher Espino</a:t>
            </a:r>
          </a:p>
          <a:p>
            <a:pPr algn="ctr">
              <a:lnSpc>
                <a:spcPts val="3300"/>
              </a:lnSpc>
            </a:pPr>
            <a:r>
              <a:rPr lang="en-US" sz="3200" dirty="0">
                <a:effectLst/>
                <a:latin typeface="Segoe UI" panose="020B0502040204020203" pitchFamily="34" charset="0"/>
                <a:hlinkClick r:id="rId6"/>
              </a:rPr>
              <a:t>crise2003@g.ucla.edu</a:t>
            </a:r>
            <a:r>
              <a:rPr lang="en-US" sz="3000" dirty="0">
                <a:solidFill>
                  <a:srgbClr val="3B3838"/>
                </a:solidFill>
                <a:effectLst/>
                <a:latin typeface="Open Sans" panose="020B0606030504020204" pitchFamily="34" charset="0"/>
                <a:ea typeface="Open Sans" panose="020B0606030504020204" pitchFamily="34" charset="0"/>
                <a:cs typeface="Open Sans" panose="020B0606030504020204" pitchFamily="34" charset="0"/>
                <a:sym typeface="Open Sans Condensed"/>
              </a:rPr>
              <a:t> </a:t>
            </a: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Myriah Smiley</a:t>
            </a: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a:p>
            <a:pPr algn="ctr">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Sherry Bradford</a:t>
            </a:r>
          </a:p>
          <a:p>
            <a:pPr algn="ctr">
              <a:lnSpc>
                <a:spcPts val="3300"/>
              </a:lnSpc>
            </a:pPr>
            <a:r>
              <a:rPr lang="en-US" sz="3200" dirty="0">
                <a:effectLst/>
                <a:latin typeface="Segoe UI" panose="020B0502040204020203" pitchFamily="34" charset="0"/>
                <a:hlinkClick r:id="rId7"/>
              </a:rPr>
              <a:t>Sbradford@casala.org</a:t>
            </a:r>
            <a:r>
              <a:rPr lang="en-US" sz="3200" dirty="0">
                <a:effectLst/>
                <a:latin typeface="Segoe UI" panose="020B0502040204020203" pitchFamily="34" charset="0"/>
              </a:rPr>
              <a:t>  </a:t>
            </a: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 </a:t>
            </a:r>
          </a:p>
          <a:p>
            <a:pPr algn="ctr">
              <a:lnSpc>
                <a:spcPts val="3300"/>
              </a:lnSpc>
            </a:pPr>
            <a:endPar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1485900"/>
            <a:ext cx="18592800" cy="9054117"/>
            <a:chOff x="0" y="0"/>
            <a:chExt cx="3093156" cy="2701883"/>
          </a:xfrm>
        </p:grpSpPr>
        <p:sp>
          <p:nvSpPr>
            <p:cNvPr id="3" name="Freeform 3"/>
            <p:cNvSpPr/>
            <p:nvPr/>
          </p:nvSpPr>
          <p:spPr>
            <a:xfrm>
              <a:off x="0" y="0"/>
              <a:ext cx="3093156" cy="2701883"/>
            </a:xfrm>
            <a:custGeom>
              <a:avLst/>
              <a:gdLst/>
              <a:ahLst/>
              <a:cxnLst/>
              <a:rect l="l" t="t" r="r" b="b"/>
              <a:pathLst>
                <a:path w="3093156" h="2701883">
                  <a:moveTo>
                    <a:pt x="0" y="0"/>
                  </a:moveTo>
                  <a:lnTo>
                    <a:pt x="3093156" y="0"/>
                  </a:lnTo>
                  <a:lnTo>
                    <a:pt x="3093156" y="2701883"/>
                  </a:lnTo>
                  <a:lnTo>
                    <a:pt x="0" y="2701883"/>
                  </a:lnTo>
                  <a:close/>
                </a:path>
              </a:pathLst>
            </a:custGeom>
            <a:solidFill>
              <a:srgbClr val="FF914D"/>
            </a:solidFill>
          </p:spPr>
          <p:txBody>
            <a:bodyPr/>
            <a:lstStyle/>
            <a:p>
              <a:endParaRPr lang="en-US"/>
            </a:p>
          </p:txBody>
        </p:sp>
      </p:grpSp>
      <p:sp>
        <p:nvSpPr>
          <p:cNvPr id="6" name="TextBox 6"/>
          <p:cNvSpPr txBox="1"/>
          <p:nvPr/>
        </p:nvSpPr>
        <p:spPr>
          <a:xfrm>
            <a:off x="914400" y="299990"/>
            <a:ext cx="16459200" cy="602729"/>
          </a:xfrm>
          <a:prstGeom prst="rect">
            <a:avLst/>
          </a:prstGeom>
        </p:spPr>
        <p:txBody>
          <a:bodyPr wrap="square" lIns="0" tIns="0" rIns="0" bIns="0" rtlCol="0" anchor="t">
            <a:spAutoFit/>
          </a:bodyPr>
          <a:lstStyle/>
          <a:p>
            <a:pPr algn="ctr">
              <a:lnSpc>
                <a:spcPts val="4730"/>
              </a:lnSpc>
            </a:pPr>
            <a:r>
              <a:rPr lang="en-US" sz="4300" dirty="0">
                <a:solidFill>
                  <a:srgbClr val="3B3838"/>
                </a:solidFill>
                <a:latin typeface="Open Sans Extra Bold"/>
                <a:ea typeface="Open Sans Extra Bold"/>
                <a:cs typeface="Open Sans Extra Bold"/>
                <a:sym typeface="Open Sans Extra Bold"/>
              </a:rPr>
              <a:t>Alliance for Children’s Rights Education Rights Advocates </a:t>
            </a:r>
          </a:p>
        </p:txBody>
      </p:sp>
      <p:sp>
        <p:nvSpPr>
          <p:cNvPr id="7" name="TextBox 7"/>
          <p:cNvSpPr txBox="1"/>
          <p:nvPr/>
        </p:nvSpPr>
        <p:spPr>
          <a:xfrm>
            <a:off x="304800" y="2235250"/>
            <a:ext cx="17983200" cy="3795911"/>
          </a:xfrm>
          <a:prstGeom prst="rect">
            <a:avLst/>
          </a:prstGeom>
        </p:spPr>
        <p:txBody>
          <a:bodyPr wrap="square" lIns="0" tIns="0" rIns="0" bIns="0" rtlCol="0" anchor="t">
            <a:spAutoFit/>
          </a:bodyPr>
          <a:lstStyle/>
          <a:p>
            <a:pPr marL="496571" lvl="1" indent="-248285" algn="l">
              <a:lnSpc>
                <a:spcPts val="3680"/>
              </a:lnSpc>
              <a:buFont typeface="Arial"/>
              <a:buChar char="•"/>
            </a:pPr>
            <a:r>
              <a:rPr lang="en-US" sz="3200" b="1" dirty="0">
                <a:solidFill>
                  <a:srgbClr val="FFFFFF"/>
                </a:solidFill>
                <a:latin typeface="Open Sans"/>
                <a:ea typeface="Open Sans"/>
                <a:cs typeface="Open Sans"/>
                <a:sym typeface="Open Sans"/>
              </a:rPr>
              <a:t>A legal services non-profit that provides services directly to systems-involved youth and families as well as works on policy/systemic issues to improve the child welfare system. </a:t>
            </a:r>
          </a:p>
          <a:p>
            <a:pPr algn="l">
              <a:lnSpc>
                <a:spcPts val="3680"/>
              </a:lnSpc>
            </a:pPr>
            <a:endParaRPr lang="en-US" sz="3200" b="1" dirty="0">
              <a:solidFill>
                <a:srgbClr val="FFFFFF"/>
              </a:solidFill>
              <a:latin typeface="Open Sans"/>
              <a:ea typeface="Open Sans"/>
              <a:cs typeface="Open Sans"/>
              <a:sym typeface="Open Sans"/>
            </a:endParaRPr>
          </a:p>
          <a:p>
            <a:pPr marL="496571" lvl="1" indent="-248285" algn="l">
              <a:lnSpc>
                <a:spcPts val="3680"/>
              </a:lnSpc>
              <a:buFont typeface="Arial"/>
              <a:buChar char="•"/>
            </a:pPr>
            <a:r>
              <a:rPr lang="en-US" sz="3200" b="1" dirty="0">
                <a:solidFill>
                  <a:srgbClr val="FFFFFF"/>
                </a:solidFill>
                <a:latin typeface="Open Sans"/>
                <a:ea typeface="Open Sans"/>
                <a:cs typeface="Open Sans"/>
                <a:sym typeface="Open Sans"/>
              </a:rPr>
              <a:t>The Alliance has facilitated the Education Rights Advocates for the last 3 years. </a:t>
            </a:r>
          </a:p>
          <a:p>
            <a:pPr marL="248286" lvl="1" algn="l">
              <a:lnSpc>
                <a:spcPts val="3680"/>
              </a:lnSpc>
            </a:pPr>
            <a:endParaRPr lang="en-US" sz="3200" b="1" dirty="0">
              <a:solidFill>
                <a:srgbClr val="FFFFFF"/>
              </a:solidFill>
              <a:latin typeface="Open Sans"/>
              <a:ea typeface="Open Sans"/>
              <a:cs typeface="Open Sans"/>
              <a:sym typeface="Open Sans"/>
            </a:endParaRPr>
          </a:p>
          <a:p>
            <a:pPr marL="496571" lvl="1" indent="-248285" algn="l">
              <a:lnSpc>
                <a:spcPts val="3680"/>
              </a:lnSpc>
              <a:buFont typeface="Arial"/>
              <a:buChar char="•"/>
            </a:pPr>
            <a:r>
              <a:rPr lang="en-US" sz="3200" b="1" dirty="0">
                <a:solidFill>
                  <a:srgbClr val="FFFFFF"/>
                </a:solidFill>
                <a:latin typeface="Open Sans"/>
                <a:ea typeface="Open Sans"/>
                <a:cs typeface="Open Sans"/>
                <a:sym typeface="Open Sans"/>
              </a:rPr>
              <a:t>The cohort includes young people with lived expertise who provide youth trainings, advocacy, and consultation on education rights for youth involved in systems.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10294537"/>
            <a:chOff x="0" y="0"/>
            <a:chExt cx="24384000" cy="13726049"/>
          </a:xfrm>
        </p:grpSpPr>
        <p:grpSp>
          <p:nvGrpSpPr>
            <p:cNvPr id="3" name="Group 3"/>
            <p:cNvGrpSpPr/>
            <p:nvPr/>
          </p:nvGrpSpPr>
          <p:grpSpPr>
            <a:xfrm>
              <a:off x="0" y="0"/>
              <a:ext cx="4069955" cy="6863025"/>
              <a:chOff x="0" y="0"/>
              <a:chExt cx="1913890" cy="3227327"/>
            </a:xfrm>
          </p:grpSpPr>
          <p:sp>
            <p:nvSpPr>
              <p:cNvPr id="4" name="Freeform 4"/>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F0C600"/>
              </a:solidFill>
            </p:spPr>
            <p:txBody>
              <a:bodyPr/>
              <a:lstStyle/>
              <a:p>
                <a:endParaRPr lang="en-US"/>
              </a:p>
            </p:txBody>
          </p:sp>
        </p:grpSp>
        <p:grpSp>
          <p:nvGrpSpPr>
            <p:cNvPr id="5" name="Group 5"/>
            <p:cNvGrpSpPr/>
            <p:nvPr/>
          </p:nvGrpSpPr>
          <p:grpSpPr>
            <a:xfrm>
              <a:off x="0" y="6863025"/>
              <a:ext cx="4069955" cy="6863025"/>
              <a:chOff x="0" y="0"/>
              <a:chExt cx="1913890" cy="3227327"/>
            </a:xfrm>
          </p:grpSpPr>
          <p:sp>
            <p:nvSpPr>
              <p:cNvPr id="6" name="Freeform 6"/>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F0C600">
                  <a:alpha val="60000"/>
                </a:srgbClr>
              </a:solidFill>
            </p:spPr>
            <p:txBody>
              <a:bodyPr/>
              <a:lstStyle/>
              <a:p>
                <a:endParaRPr lang="en-US"/>
              </a:p>
            </p:txBody>
          </p:sp>
        </p:grpSp>
        <p:grpSp>
          <p:nvGrpSpPr>
            <p:cNvPr id="7" name="Group 7"/>
            <p:cNvGrpSpPr/>
            <p:nvPr/>
          </p:nvGrpSpPr>
          <p:grpSpPr>
            <a:xfrm>
              <a:off x="4069955" y="0"/>
              <a:ext cx="4069955" cy="6863025"/>
              <a:chOff x="0" y="0"/>
              <a:chExt cx="1913890" cy="3227327"/>
            </a:xfrm>
          </p:grpSpPr>
          <p:sp>
            <p:nvSpPr>
              <p:cNvPr id="8" name="Freeform 8"/>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EA6045"/>
              </a:solidFill>
            </p:spPr>
            <p:txBody>
              <a:bodyPr/>
              <a:lstStyle/>
              <a:p>
                <a:endParaRPr lang="en-US"/>
              </a:p>
            </p:txBody>
          </p:sp>
        </p:grpSp>
        <p:grpSp>
          <p:nvGrpSpPr>
            <p:cNvPr id="9" name="Group 9"/>
            <p:cNvGrpSpPr/>
            <p:nvPr/>
          </p:nvGrpSpPr>
          <p:grpSpPr>
            <a:xfrm>
              <a:off x="4069955" y="6863025"/>
              <a:ext cx="4069955" cy="6863025"/>
              <a:chOff x="0" y="0"/>
              <a:chExt cx="1913890" cy="3227327"/>
            </a:xfrm>
          </p:grpSpPr>
          <p:sp>
            <p:nvSpPr>
              <p:cNvPr id="10" name="Freeform 10"/>
              <p:cNvSpPr/>
              <p:nvPr/>
            </p:nvSpPr>
            <p:spPr>
              <a:xfrm>
                <a:off x="0" y="0"/>
                <a:ext cx="1913890" cy="3227326"/>
              </a:xfrm>
              <a:custGeom>
                <a:avLst/>
                <a:gdLst/>
                <a:ahLst/>
                <a:cxnLst/>
                <a:rect l="l" t="t" r="r" b="b"/>
                <a:pathLst>
                  <a:path w="1913890" h="3227326">
                    <a:moveTo>
                      <a:pt x="0" y="0"/>
                    </a:moveTo>
                    <a:lnTo>
                      <a:pt x="1913890" y="0"/>
                    </a:lnTo>
                    <a:lnTo>
                      <a:pt x="1913890" y="3227326"/>
                    </a:lnTo>
                    <a:lnTo>
                      <a:pt x="0" y="3227326"/>
                    </a:lnTo>
                    <a:close/>
                  </a:path>
                </a:pathLst>
              </a:custGeom>
              <a:solidFill>
                <a:srgbClr val="EA6045">
                  <a:alpha val="60000"/>
                </a:srgbClr>
              </a:solidFill>
            </p:spPr>
            <p:txBody>
              <a:bodyPr/>
              <a:lstStyle/>
              <a:p>
                <a:endParaRPr lang="en-US"/>
              </a:p>
            </p:txBody>
          </p:sp>
        </p:grpSp>
        <p:grpSp>
          <p:nvGrpSpPr>
            <p:cNvPr id="11" name="Group 11"/>
            <p:cNvGrpSpPr/>
            <p:nvPr/>
          </p:nvGrpSpPr>
          <p:grpSpPr>
            <a:xfrm>
              <a:off x="8139910" y="0"/>
              <a:ext cx="4061022" cy="6863025"/>
              <a:chOff x="0" y="0"/>
              <a:chExt cx="1913890" cy="3234425"/>
            </a:xfrm>
          </p:grpSpPr>
          <p:sp>
            <p:nvSpPr>
              <p:cNvPr id="12" name="Freeform 12"/>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85A5CC"/>
              </a:solidFill>
            </p:spPr>
            <p:txBody>
              <a:bodyPr/>
              <a:lstStyle/>
              <a:p>
                <a:endParaRPr lang="en-US"/>
              </a:p>
            </p:txBody>
          </p:sp>
        </p:grpSp>
        <p:grpSp>
          <p:nvGrpSpPr>
            <p:cNvPr id="13" name="Group 13"/>
            <p:cNvGrpSpPr/>
            <p:nvPr/>
          </p:nvGrpSpPr>
          <p:grpSpPr>
            <a:xfrm>
              <a:off x="8139910" y="6863025"/>
              <a:ext cx="4061022" cy="6863025"/>
              <a:chOff x="0" y="0"/>
              <a:chExt cx="1913890" cy="3234425"/>
            </a:xfrm>
          </p:grpSpPr>
          <p:sp>
            <p:nvSpPr>
              <p:cNvPr id="14" name="Freeform 14"/>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85A5CC">
                  <a:alpha val="60000"/>
                </a:srgbClr>
              </a:solidFill>
            </p:spPr>
            <p:txBody>
              <a:bodyPr/>
              <a:lstStyle/>
              <a:p>
                <a:endParaRPr lang="en-US"/>
              </a:p>
            </p:txBody>
          </p:sp>
        </p:grpSp>
        <p:grpSp>
          <p:nvGrpSpPr>
            <p:cNvPr id="15" name="Group 15"/>
            <p:cNvGrpSpPr/>
            <p:nvPr/>
          </p:nvGrpSpPr>
          <p:grpSpPr>
            <a:xfrm>
              <a:off x="12200933" y="0"/>
              <a:ext cx="4061022" cy="6863025"/>
              <a:chOff x="0" y="0"/>
              <a:chExt cx="1913890" cy="3234425"/>
            </a:xfrm>
          </p:grpSpPr>
          <p:sp>
            <p:nvSpPr>
              <p:cNvPr id="16" name="Freeform 16"/>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4A6491"/>
              </a:solidFill>
            </p:spPr>
            <p:txBody>
              <a:bodyPr/>
              <a:lstStyle/>
              <a:p>
                <a:endParaRPr lang="en-US"/>
              </a:p>
            </p:txBody>
          </p:sp>
        </p:grpSp>
        <p:grpSp>
          <p:nvGrpSpPr>
            <p:cNvPr id="17" name="Group 17"/>
            <p:cNvGrpSpPr/>
            <p:nvPr/>
          </p:nvGrpSpPr>
          <p:grpSpPr>
            <a:xfrm>
              <a:off x="12200933" y="6863025"/>
              <a:ext cx="4061022" cy="6863025"/>
              <a:chOff x="0" y="0"/>
              <a:chExt cx="1913890" cy="3234425"/>
            </a:xfrm>
          </p:grpSpPr>
          <p:sp>
            <p:nvSpPr>
              <p:cNvPr id="18" name="Freeform 18"/>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4A6491">
                  <a:alpha val="60000"/>
                </a:srgbClr>
              </a:solidFill>
            </p:spPr>
            <p:txBody>
              <a:bodyPr/>
              <a:lstStyle/>
              <a:p>
                <a:endParaRPr lang="en-US"/>
              </a:p>
            </p:txBody>
          </p:sp>
        </p:grpSp>
        <p:grpSp>
          <p:nvGrpSpPr>
            <p:cNvPr id="19" name="Group 19"/>
            <p:cNvGrpSpPr/>
            <p:nvPr/>
          </p:nvGrpSpPr>
          <p:grpSpPr>
            <a:xfrm>
              <a:off x="16261955" y="0"/>
              <a:ext cx="4061022" cy="6863025"/>
              <a:chOff x="0" y="0"/>
              <a:chExt cx="1913890" cy="3234425"/>
            </a:xfrm>
          </p:grpSpPr>
          <p:sp>
            <p:nvSpPr>
              <p:cNvPr id="20" name="Freeform 20"/>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91C46C"/>
              </a:solidFill>
            </p:spPr>
            <p:txBody>
              <a:bodyPr/>
              <a:lstStyle/>
              <a:p>
                <a:endParaRPr lang="en-US"/>
              </a:p>
            </p:txBody>
          </p:sp>
        </p:grpSp>
        <p:grpSp>
          <p:nvGrpSpPr>
            <p:cNvPr id="21" name="Group 21"/>
            <p:cNvGrpSpPr/>
            <p:nvPr/>
          </p:nvGrpSpPr>
          <p:grpSpPr>
            <a:xfrm>
              <a:off x="16261955" y="6863025"/>
              <a:ext cx="4061022" cy="6863025"/>
              <a:chOff x="0" y="0"/>
              <a:chExt cx="1913890" cy="3234425"/>
            </a:xfrm>
          </p:grpSpPr>
          <p:sp>
            <p:nvSpPr>
              <p:cNvPr id="22" name="Freeform 22"/>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91C46C">
                  <a:alpha val="60000"/>
                </a:srgbClr>
              </a:solidFill>
            </p:spPr>
            <p:txBody>
              <a:bodyPr/>
              <a:lstStyle/>
              <a:p>
                <a:endParaRPr lang="en-US"/>
              </a:p>
            </p:txBody>
          </p:sp>
        </p:grpSp>
        <p:grpSp>
          <p:nvGrpSpPr>
            <p:cNvPr id="23" name="Group 23"/>
            <p:cNvGrpSpPr/>
            <p:nvPr/>
          </p:nvGrpSpPr>
          <p:grpSpPr>
            <a:xfrm>
              <a:off x="20322978" y="0"/>
              <a:ext cx="4061022" cy="6863025"/>
              <a:chOff x="0" y="0"/>
              <a:chExt cx="1913890" cy="3234425"/>
            </a:xfrm>
          </p:grpSpPr>
          <p:sp>
            <p:nvSpPr>
              <p:cNvPr id="24" name="Freeform 24"/>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287D7D"/>
              </a:solidFill>
            </p:spPr>
            <p:txBody>
              <a:bodyPr/>
              <a:lstStyle/>
              <a:p>
                <a:endParaRPr lang="en-US"/>
              </a:p>
            </p:txBody>
          </p:sp>
        </p:grpSp>
        <p:grpSp>
          <p:nvGrpSpPr>
            <p:cNvPr id="25" name="Group 25"/>
            <p:cNvGrpSpPr/>
            <p:nvPr/>
          </p:nvGrpSpPr>
          <p:grpSpPr>
            <a:xfrm>
              <a:off x="20322978" y="6863025"/>
              <a:ext cx="4061022" cy="6863025"/>
              <a:chOff x="0" y="0"/>
              <a:chExt cx="1913890" cy="3234425"/>
            </a:xfrm>
          </p:grpSpPr>
          <p:sp>
            <p:nvSpPr>
              <p:cNvPr id="26" name="Freeform 26"/>
              <p:cNvSpPr/>
              <p:nvPr/>
            </p:nvSpPr>
            <p:spPr>
              <a:xfrm>
                <a:off x="0" y="0"/>
                <a:ext cx="1913890" cy="3234425"/>
              </a:xfrm>
              <a:custGeom>
                <a:avLst/>
                <a:gdLst/>
                <a:ahLst/>
                <a:cxnLst/>
                <a:rect l="l" t="t" r="r" b="b"/>
                <a:pathLst>
                  <a:path w="1913890" h="3234425">
                    <a:moveTo>
                      <a:pt x="0" y="0"/>
                    </a:moveTo>
                    <a:lnTo>
                      <a:pt x="1913890" y="0"/>
                    </a:lnTo>
                    <a:lnTo>
                      <a:pt x="1913890" y="3234425"/>
                    </a:lnTo>
                    <a:lnTo>
                      <a:pt x="0" y="3234425"/>
                    </a:lnTo>
                    <a:close/>
                  </a:path>
                </a:pathLst>
              </a:custGeom>
              <a:solidFill>
                <a:srgbClr val="287D7D">
                  <a:alpha val="60000"/>
                </a:srgbClr>
              </a:solidFill>
            </p:spPr>
            <p:txBody>
              <a:bodyPr/>
              <a:lstStyle/>
              <a:p>
                <a:endParaRPr lang="en-US"/>
              </a:p>
            </p:txBody>
          </p:sp>
        </p:grpSp>
      </p:grpSp>
      <p:grpSp>
        <p:nvGrpSpPr>
          <p:cNvPr id="27" name="Group 27"/>
          <p:cNvGrpSpPr/>
          <p:nvPr/>
        </p:nvGrpSpPr>
        <p:grpSpPr>
          <a:xfrm>
            <a:off x="1028700" y="1028700"/>
            <a:ext cx="16230600" cy="8229600"/>
            <a:chOff x="0" y="0"/>
            <a:chExt cx="3774616" cy="1913890"/>
          </a:xfrm>
        </p:grpSpPr>
        <p:sp>
          <p:nvSpPr>
            <p:cNvPr id="28" name="Freeform 28"/>
            <p:cNvSpPr/>
            <p:nvPr/>
          </p:nvSpPr>
          <p:spPr>
            <a:xfrm>
              <a:off x="0" y="0"/>
              <a:ext cx="3774617" cy="1913890"/>
            </a:xfrm>
            <a:custGeom>
              <a:avLst/>
              <a:gdLst/>
              <a:ahLst/>
              <a:cxnLst/>
              <a:rect l="l" t="t" r="r" b="b"/>
              <a:pathLst>
                <a:path w="3774617" h="1913890">
                  <a:moveTo>
                    <a:pt x="0" y="0"/>
                  </a:moveTo>
                  <a:lnTo>
                    <a:pt x="3774617" y="0"/>
                  </a:lnTo>
                  <a:lnTo>
                    <a:pt x="3774617" y="1913890"/>
                  </a:lnTo>
                  <a:lnTo>
                    <a:pt x="0" y="1913890"/>
                  </a:lnTo>
                  <a:close/>
                </a:path>
              </a:pathLst>
            </a:custGeom>
            <a:solidFill>
              <a:srgbClr val="FFFFFF"/>
            </a:solidFill>
          </p:spPr>
          <p:txBody>
            <a:bodyPr/>
            <a:lstStyle/>
            <a:p>
              <a:endParaRPr lang="en-US"/>
            </a:p>
          </p:txBody>
        </p:sp>
      </p:grpSp>
      <p:sp>
        <p:nvSpPr>
          <p:cNvPr id="29" name="TextBox 29"/>
          <p:cNvSpPr txBox="1"/>
          <p:nvPr/>
        </p:nvSpPr>
        <p:spPr>
          <a:xfrm>
            <a:off x="3067050" y="4043189"/>
            <a:ext cx="4206819" cy="723900"/>
          </a:xfrm>
          <a:prstGeom prst="rect">
            <a:avLst/>
          </a:prstGeom>
        </p:spPr>
        <p:txBody>
          <a:bodyPr lIns="0" tIns="0" rIns="0" bIns="0" rtlCol="0" anchor="t">
            <a:spAutoFit/>
          </a:bodyPr>
          <a:lstStyle/>
          <a:p>
            <a:pPr algn="l">
              <a:lnSpc>
                <a:spcPts val="5500"/>
              </a:lnSpc>
            </a:pPr>
            <a:r>
              <a:rPr lang="en-US" sz="5000">
                <a:solidFill>
                  <a:srgbClr val="3B3838"/>
                </a:solidFill>
                <a:latin typeface="Open Sans Extra Bold"/>
                <a:ea typeface="Open Sans Extra Bold"/>
                <a:cs typeface="Open Sans Extra Bold"/>
                <a:sym typeface="Open Sans Extra Bold"/>
              </a:rPr>
              <a:t>WELCOME</a:t>
            </a:r>
          </a:p>
        </p:txBody>
      </p:sp>
      <p:sp>
        <p:nvSpPr>
          <p:cNvPr id="30" name="TextBox 30"/>
          <p:cNvSpPr txBox="1"/>
          <p:nvPr/>
        </p:nvSpPr>
        <p:spPr>
          <a:xfrm>
            <a:off x="8565926" y="1853226"/>
            <a:ext cx="7274482" cy="6771084"/>
          </a:xfrm>
          <a:prstGeom prst="rect">
            <a:avLst/>
          </a:prstGeom>
        </p:spPr>
        <p:txBody>
          <a:bodyPr wrap="square" lIns="0" tIns="0" rIns="0" bIns="0" rtlCol="0" anchor="t">
            <a:spAutoFit/>
          </a:bodyPr>
          <a:lstStyle/>
          <a:p>
            <a:pPr marL="944880" lvl="1" indent="-685800" algn="l">
              <a:buFont typeface="Arial" panose="020B0604020202020204" pitchFamily="34" charset="0"/>
              <a:buChar char="•"/>
            </a:pPr>
            <a:r>
              <a:rPr lang="en-US" sz="4000" dirty="0">
                <a:solidFill>
                  <a:srgbClr val="3B3838"/>
                </a:solidFill>
                <a:latin typeface="Open Sans"/>
                <a:ea typeface="Open Sans"/>
                <a:cs typeface="Open Sans"/>
                <a:sym typeface="Open Sans"/>
              </a:rPr>
              <a:t>Education Rights Videos for Young People, by Young People </a:t>
            </a:r>
          </a:p>
          <a:p>
            <a:pPr marL="259080" lvl="1" algn="l"/>
            <a:endParaRPr lang="en-US" sz="4000" dirty="0">
              <a:solidFill>
                <a:srgbClr val="3B3838"/>
              </a:solidFill>
              <a:latin typeface="Open Sans"/>
              <a:ea typeface="Open Sans"/>
              <a:cs typeface="Open Sans"/>
              <a:sym typeface="Open Sans"/>
            </a:endParaRPr>
          </a:p>
          <a:p>
            <a:pPr marL="1493520" lvl="3" indent="-345440">
              <a:buFont typeface="Arial"/>
              <a:buChar char="⚬"/>
            </a:pPr>
            <a:r>
              <a:rPr lang="en-US" sz="4000" dirty="0">
                <a:solidFill>
                  <a:srgbClr val="3B3838"/>
                </a:solidFill>
                <a:latin typeface="Open Sans"/>
                <a:ea typeface="Open Sans"/>
                <a:cs typeface="Open Sans"/>
                <a:sym typeface="Open Sans"/>
              </a:rPr>
              <a:t>The why, the how, best practices, and lessons learned</a:t>
            </a:r>
          </a:p>
          <a:p>
            <a:pPr marL="690880" lvl="2" algn="l"/>
            <a:endParaRPr lang="en-US" sz="4000" dirty="0">
              <a:solidFill>
                <a:srgbClr val="3B3838"/>
              </a:solidFill>
              <a:latin typeface="Open Sans"/>
              <a:ea typeface="Open Sans"/>
              <a:cs typeface="Open Sans"/>
              <a:sym typeface="Open Sans"/>
            </a:endParaRPr>
          </a:p>
          <a:p>
            <a:pPr marL="944880" lvl="1" indent="-685800" algn="l">
              <a:buFont typeface="Arial" panose="020B0604020202020204" pitchFamily="34" charset="0"/>
              <a:buChar char="•"/>
            </a:pPr>
            <a:r>
              <a:rPr lang="en-US" sz="4000" dirty="0">
                <a:solidFill>
                  <a:srgbClr val="3B3838"/>
                </a:solidFill>
                <a:latin typeface="Open Sans"/>
                <a:ea typeface="Open Sans"/>
                <a:cs typeface="Open Sans"/>
                <a:sym typeface="Open Sans"/>
              </a:rPr>
              <a:t>Videos Presentation</a:t>
            </a:r>
          </a:p>
          <a:p>
            <a:pPr marL="259080" lvl="1" algn="l"/>
            <a:endParaRPr lang="en-US" sz="4000" dirty="0">
              <a:solidFill>
                <a:srgbClr val="3B3838"/>
              </a:solidFill>
              <a:latin typeface="Open Sans"/>
              <a:ea typeface="Open Sans"/>
              <a:cs typeface="Open Sans"/>
              <a:sym typeface="Open Sans"/>
            </a:endParaRPr>
          </a:p>
          <a:p>
            <a:pPr marL="944880" lvl="1" indent="-685800" algn="l">
              <a:buFont typeface="Arial" panose="020B0604020202020204" pitchFamily="34" charset="0"/>
              <a:buChar char="•"/>
            </a:pPr>
            <a:r>
              <a:rPr lang="en-US" sz="4000" dirty="0">
                <a:solidFill>
                  <a:srgbClr val="3B3838"/>
                </a:solidFill>
                <a:latin typeface="Open Sans"/>
                <a:ea typeface="Open Sans"/>
                <a:cs typeface="Open Sans"/>
                <a:sym typeface="Open Sans"/>
              </a:rPr>
              <a:t>Discussion </a:t>
            </a:r>
          </a:p>
        </p:txBody>
      </p:sp>
      <p:sp>
        <p:nvSpPr>
          <p:cNvPr id="31" name="AutoShape 31"/>
          <p:cNvSpPr/>
          <p:nvPr/>
        </p:nvSpPr>
        <p:spPr>
          <a:xfrm>
            <a:off x="3067050" y="5116512"/>
            <a:ext cx="3308586" cy="0"/>
          </a:xfrm>
          <a:prstGeom prst="line">
            <a:avLst/>
          </a:prstGeom>
          <a:ln w="66675" cap="flat">
            <a:solidFill>
              <a:srgbClr val="EA6045"/>
            </a:solidFill>
            <a:prstDash val="solid"/>
            <a:headEnd type="none" w="sm" len="sm"/>
            <a:tailEnd type="none" w="sm" len="sm"/>
          </a:ln>
        </p:spPr>
        <p:txBody>
          <a:bodyPr/>
          <a:lstStyle/>
          <a:p>
            <a:endParaRPr lang="en-US"/>
          </a:p>
        </p:txBody>
      </p:sp>
      <p:sp>
        <p:nvSpPr>
          <p:cNvPr id="32" name="TextBox 32"/>
          <p:cNvSpPr txBox="1"/>
          <p:nvPr/>
        </p:nvSpPr>
        <p:spPr>
          <a:xfrm>
            <a:off x="3067050" y="5595937"/>
            <a:ext cx="3308586" cy="428625"/>
          </a:xfrm>
          <a:prstGeom prst="rect">
            <a:avLst/>
          </a:prstGeom>
        </p:spPr>
        <p:txBody>
          <a:bodyPr lIns="0" tIns="0" rIns="0" bIns="0" rtlCol="0" anchor="t">
            <a:spAutoFit/>
          </a:bodyPr>
          <a:lstStyle/>
          <a:p>
            <a:pPr algn="l">
              <a:lnSpc>
                <a:spcPts val="3300"/>
              </a:lnSpc>
            </a:pPr>
            <a:r>
              <a:rPr lang="en-US" sz="3000" dirty="0">
                <a:solidFill>
                  <a:srgbClr val="3B3838"/>
                </a:solidFill>
                <a:latin typeface="Open Sans" panose="020B0606030504020204" pitchFamily="34" charset="0"/>
                <a:ea typeface="Open Sans" panose="020B0606030504020204" pitchFamily="34" charset="0"/>
                <a:cs typeface="Open Sans" panose="020B0606030504020204" pitchFamily="34" charset="0"/>
                <a:sym typeface="Open Sans Condensed"/>
              </a:rPr>
              <a:t>AGENDA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205765" y="5526405"/>
            <a:ext cx="5053155" cy="33337"/>
          </a:xfrm>
          <a:prstGeom prst="line">
            <a:avLst/>
          </a:prstGeom>
          <a:ln w="66675" cap="flat">
            <a:solidFill>
              <a:srgbClr val="EA6045"/>
            </a:solidFill>
            <a:prstDash val="solid"/>
            <a:headEnd type="none" w="sm" len="sm"/>
            <a:tailEnd type="none" w="sm" len="sm"/>
          </a:ln>
        </p:spPr>
        <p:txBody>
          <a:bodyPr/>
          <a:lstStyle/>
          <a:p>
            <a:endParaRPr lang="en-US"/>
          </a:p>
        </p:txBody>
      </p:sp>
      <p:sp>
        <p:nvSpPr>
          <p:cNvPr id="3" name="TextBox 3"/>
          <p:cNvSpPr txBox="1"/>
          <p:nvPr/>
        </p:nvSpPr>
        <p:spPr>
          <a:xfrm>
            <a:off x="205545" y="1066800"/>
            <a:ext cx="5053155" cy="4197350"/>
          </a:xfrm>
          <a:prstGeom prst="rect">
            <a:avLst/>
          </a:prstGeom>
        </p:spPr>
        <p:txBody>
          <a:bodyPr lIns="0" tIns="0" rIns="0" bIns="0" rtlCol="0" anchor="t">
            <a:spAutoFit/>
          </a:bodyPr>
          <a:lstStyle/>
          <a:p>
            <a:pPr algn="l">
              <a:lnSpc>
                <a:spcPts val="5500"/>
              </a:lnSpc>
            </a:pPr>
            <a:r>
              <a:rPr lang="en-US" sz="5000">
                <a:solidFill>
                  <a:srgbClr val="3B3838"/>
                </a:solidFill>
                <a:latin typeface="Open Sans Extra Bold"/>
                <a:ea typeface="Open Sans Extra Bold"/>
                <a:cs typeface="Open Sans Extra Bold"/>
                <a:sym typeface="Open Sans Extra Bold"/>
              </a:rPr>
              <a:t>EDUCATION RIGHTS </a:t>
            </a:r>
          </a:p>
          <a:p>
            <a:pPr algn="l">
              <a:lnSpc>
                <a:spcPts val="5500"/>
              </a:lnSpc>
            </a:pPr>
            <a:r>
              <a:rPr lang="en-US" sz="5000">
                <a:solidFill>
                  <a:srgbClr val="3B3838"/>
                </a:solidFill>
                <a:latin typeface="Open Sans Extra Bold"/>
                <a:ea typeface="Open Sans Extra Bold"/>
                <a:cs typeface="Open Sans Extra Bold"/>
                <a:sym typeface="Open Sans Extra Bold"/>
              </a:rPr>
              <a:t>FOR </a:t>
            </a:r>
          </a:p>
          <a:p>
            <a:pPr algn="l">
              <a:lnSpc>
                <a:spcPts val="5500"/>
              </a:lnSpc>
            </a:pPr>
            <a:r>
              <a:rPr lang="en-US" sz="5000">
                <a:solidFill>
                  <a:srgbClr val="3B3838"/>
                </a:solidFill>
                <a:latin typeface="Open Sans Extra Bold"/>
                <a:ea typeface="Open Sans Extra Bold"/>
                <a:cs typeface="Open Sans Extra Bold"/>
                <a:sym typeface="Open Sans Extra Bold"/>
              </a:rPr>
              <a:t>YOUNG PEOPLE </a:t>
            </a:r>
          </a:p>
          <a:p>
            <a:pPr algn="l">
              <a:lnSpc>
                <a:spcPts val="5500"/>
              </a:lnSpc>
            </a:pPr>
            <a:r>
              <a:rPr lang="en-US" sz="5000">
                <a:solidFill>
                  <a:srgbClr val="3B3838"/>
                </a:solidFill>
                <a:latin typeface="Open Sans Extra Bold"/>
                <a:ea typeface="Open Sans Extra Bold"/>
                <a:cs typeface="Open Sans Extra Bold"/>
                <a:sym typeface="Open Sans Extra Bold"/>
              </a:rPr>
              <a:t>BY </a:t>
            </a:r>
          </a:p>
          <a:p>
            <a:pPr algn="l">
              <a:lnSpc>
                <a:spcPts val="5500"/>
              </a:lnSpc>
            </a:pPr>
            <a:r>
              <a:rPr lang="en-US" sz="5000">
                <a:solidFill>
                  <a:srgbClr val="3B3838"/>
                </a:solidFill>
                <a:latin typeface="Open Sans Extra Bold"/>
                <a:ea typeface="Open Sans Extra Bold"/>
                <a:cs typeface="Open Sans Extra Bold"/>
                <a:sym typeface="Open Sans Extra Bold"/>
              </a:rPr>
              <a:t>YOUNG PEOPLE</a:t>
            </a:r>
          </a:p>
        </p:txBody>
      </p:sp>
      <p:sp>
        <p:nvSpPr>
          <p:cNvPr id="4" name="TextBox 4"/>
          <p:cNvSpPr txBox="1"/>
          <p:nvPr/>
        </p:nvSpPr>
        <p:spPr>
          <a:xfrm>
            <a:off x="5846916" y="1304015"/>
            <a:ext cx="5901162" cy="1842410"/>
          </a:xfrm>
          <a:prstGeom prst="rect">
            <a:avLst/>
          </a:prstGeom>
        </p:spPr>
        <p:txBody>
          <a:bodyPr lIns="0" tIns="0" rIns="0" bIns="0" rtlCol="0" anchor="t">
            <a:spAutoFit/>
          </a:bodyPr>
          <a:lstStyle/>
          <a:p>
            <a:pPr marL="508513" lvl="1" indent="-254257" algn="l">
              <a:lnSpc>
                <a:spcPts val="3768"/>
              </a:lnSpc>
              <a:buFont typeface="Arial"/>
              <a:buChar char="•"/>
            </a:pPr>
            <a:r>
              <a:rPr lang="en-US" sz="2355">
                <a:solidFill>
                  <a:srgbClr val="3B3838"/>
                </a:solidFill>
                <a:latin typeface="Open Sans"/>
                <a:ea typeface="Open Sans"/>
                <a:cs typeface="Open Sans"/>
                <a:sym typeface="Open Sans"/>
              </a:rPr>
              <a:t>Youth need to be able to advocate for themselves</a:t>
            </a:r>
          </a:p>
          <a:p>
            <a:pPr marL="508514" lvl="1" indent="-254257" algn="l">
              <a:lnSpc>
                <a:spcPts val="3768"/>
              </a:lnSpc>
              <a:buFont typeface="Arial"/>
              <a:buChar char="•"/>
            </a:pPr>
            <a:r>
              <a:rPr lang="en-US" sz="2355">
                <a:solidFill>
                  <a:srgbClr val="3B3838"/>
                </a:solidFill>
                <a:latin typeface="Open Sans"/>
                <a:ea typeface="Open Sans"/>
                <a:cs typeface="Open Sans"/>
                <a:sym typeface="Open Sans"/>
              </a:rPr>
              <a:t>Youth need resources that they can understand and can refer back to</a:t>
            </a:r>
          </a:p>
        </p:txBody>
      </p:sp>
      <p:sp>
        <p:nvSpPr>
          <p:cNvPr id="5" name="TextBox 5"/>
          <p:cNvSpPr txBox="1"/>
          <p:nvPr/>
        </p:nvSpPr>
        <p:spPr>
          <a:xfrm>
            <a:off x="11593783" y="5057775"/>
            <a:ext cx="5524725" cy="4793615"/>
          </a:xfrm>
          <a:prstGeom prst="rect">
            <a:avLst/>
          </a:prstGeom>
        </p:spPr>
        <p:txBody>
          <a:bodyPr lIns="0" tIns="0" rIns="0" bIns="0" rtlCol="0" anchor="t">
            <a:spAutoFit/>
          </a:bodyPr>
          <a:lstStyle/>
          <a:p>
            <a:pPr marL="474979" lvl="1" indent="-237490" algn="l">
              <a:lnSpc>
                <a:spcPts val="3519"/>
              </a:lnSpc>
              <a:buFont typeface="Arial"/>
              <a:buChar char="•"/>
            </a:pPr>
            <a:r>
              <a:rPr lang="en-US" sz="2199" dirty="0">
                <a:solidFill>
                  <a:srgbClr val="3B3838"/>
                </a:solidFill>
                <a:latin typeface="Open Sans"/>
                <a:ea typeface="Open Sans"/>
                <a:cs typeface="Open Sans"/>
                <a:sym typeface="Open Sans"/>
              </a:rPr>
              <a:t>Lived Experts from Education Rights Advocates &amp; Castillo Consulting Partners </a:t>
            </a:r>
          </a:p>
          <a:p>
            <a:pPr marL="474979" lvl="1" indent="-237490" algn="l">
              <a:lnSpc>
                <a:spcPts val="3519"/>
              </a:lnSpc>
              <a:buFont typeface="Arial"/>
              <a:buChar char="•"/>
            </a:pPr>
            <a:r>
              <a:rPr lang="en-US" sz="2199" dirty="0">
                <a:solidFill>
                  <a:srgbClr val="3B3838"/>
                </a:solidFill>
                <a:latin typeface="Open Sans"/>
                <a:ea typeface="Open Sans"/>
                <a:cs typeface="Open Sans"/>
                <a:sym typeface="Open Sans"/>
              </a:rPr>
              <a:t>Met in the evenings online and in person</a:t>
            </a:r>
          </a:p>
          <a:p>
            <a:pPr marL="474979" lvl="1" indent="-237490" algn="l">
              <a:lnSpc>
                <a:spcPts val="3519"/>
              </a:lnSpc>
              <a:buFont typeface="Arial"/>
              <a:buChar char="•"/>
            </a:pPr>
            <a:r>
              <a:rPr lang="en-US" sz="2199" b="1" dirty="0">
                <a:solidFill>
                  <a:srgbClr val="3B3838"/>
                </a:solidFill>
                <a:latin typeface="Open Sans Bold"/>
                <a:ea typeface="Open Sans Bold"/>
                <a:cs typeface="Open Sans Bold"/>
                <a:sym typeface="Open Sans Bold"/>
              </a:rPr>
              <a:t>Youth are the decision makers</a:t>
            </a:r>
            <a:r>
              <a:rPr lang="en-US" sz="2199" dirty="0">
                <a:solidFill>
                  <a:srgbClr val="3B3838"/>
                </a:solidFill>
                <a:latin typeface="Open Sans"/>
                <a:ea typeface="Open Sans"/>
                <a:cs typeface="Open Sans"/>
                <a:sym typeface="Open Sans"/>
              </a:rPr>
              <a:t> about how long the videos are, topics, how can we engage youth in the videos, scripts, who is interested in telling their stories, graphics, etc. </a:t>
            </a:r>
          </a:p>
          <a:p>
            <a:pPr marL="474980" lvl="1" indent="-237490" algn="l">
              <a:lnSpc>
                <a:spcPts val="3520"/>
              </a:lnSpc>
              <a:buFont typeface="Arial"/>
              <a:buChar char="•"/>
            </a:pPr>
            <a:r>
              <a:rPr lang="en-US" sz="2200" dirty="0">
                <a:solidFill>
                  <a:srgbClr val="3B3838"/>
                </a:solidFill>
                <a:latin typeface="Open Sans"/>
                <a:ea typeface="Open Sans"/>
                <a:cs typeface="Open Sans"/>
                <a:sym typeface="Open Sans"/>
              </a:rPr>
              <a:t>Kids in the Spotlight </a:t>
            </a:r>
          </a:p>
        </p:txBody>
      </p:sp>
      <p:grpSp>
        <p:nvGrpSpPr>
          <p:cNvPr id="6" name="Group 6"/>
          <p:cNvGrpSpPr/>
          <p:nvPr/>
        </p:nvGrpSpPr>
        <p:grpSpPr>
          <a:xfrm>
            <a:off x="6012221" y="407765"/>
            <a:ext cx="2616567" cy="620935"/>
            <a:chOff x="0" y="0"/>
            <a:chExt cx="3488756" cy="827914"/>
          </a:xfrm>
        </p:grpSpPr>
        <p:grpSp>
          <p:nvGrpSpPr>
            <p:cNvPr id="7" name="Group 7"/>
            <p:cNvGrpSpPr/>
            <p:nvPr/>
          </p:nvGrpSpPr>
          <p:grpSpPr>
            <a:xfrm>
              <a:off x="0" y="0"/>
              <a:ext cx="3488756" cy="827914"/>
              <a:chOff x="0" y="0"/>
              <a:chExt cx="2923480" cy="693768"/>
            </a:xfrm>
          </p:grpSpPr>
          <p:sp>
            <p:nvSpPr>
              <p:cNvPr id="8" name="Freeform 8"/>
              <p:cNvSpPr/>
              <p:nvPr/>
            </p:nvSpPr>
            <p:spPr>
              <a:xfrm>
                <a:off x="0" y="0"/>
                <a:ext cx="2923480" cy="693769"/>
              </a:xfrm>
              <a:custGeom>
                <a:avLst/>
                <a:gdLst/>
                <a:ahLst/>
                <a:cxnLst/>
                <a:rect l="l" t="t" r="r" b="b"/>
                <a:pathLst>
                  <a:path w="2923480" h="693769">
                    <a:moveTo>
                      <a:pt x="2799019" y="693768"/>
                    </a:moveTo>
                    <a:lnTo>
                      <a:pt x="124460" y="693768"/>
                    </a:lnTo>
                    <a:cubicBezTo>
                      <a:pt x="55880" y="693768"/>
                      <a:pt x="0" y="637889"/>
                      <a:pt x="0" y="569308"/>
                    </a:cubicBezTo>
                    <a:lnTo>
                      <a:pt x="0" y="124460"/>
                    </a:lnTo>
                    <a:cubicBezTo>
                      <a:pt x="0" y="55880"/>
                      <a:pt x="55880" y="0"/>
                      <a:pt x="124460" y="0"/>
                    </a:cubicBezTo>
                    <a:lnTo>
                      <a:pt x="2799020" y="0"/>
                    </a:lnTo>
                    <a:cubicBezTo>
                      <a:pt x="2867600" y="0"/>
                      <a:pt x="2923480" y="55880"/>
                      <a:pt x="2923480" y="124460"/>
                    </a:cubicBezTo>
                    <a:lnTo>
                      <a:pt x="2923480" y="569309"/>
                    </a:lnTo>
                    <a:cubicBezTo>
                      <a:pt x="2923480" y="637889"/>
                      <a:pt x="2867600" y="693769"/>
                      <a:pt x="2799020" y="693769"/>
                    </a:cubicBezTo>
                    <a:close/>
                  </a:path>
                </a:pathLst>
              </a:custGeom>
              <a:solidFill>
                <a:srgbClr val="F0C600"/>
              </a:solidFill>
            </p:spPr>
            <p:txBody>
              <a:bodyPr/>
              <a:lstStyle/>
              <a:p>
                <a:endParaRPr lang="en-US"/>
              </a:p>
            </p:txBody>
          </p:sp>
        </p:grpSp>
        <p:sp>
          <p:nvSpPr>
            <p:cNvPr id="9" name="TextBox 9"/>
            <p:cNvSpPr txBox="1"/>
            <p:nvPr/>
          </p:nvSpPr>
          <p:spPr>
            <a:xfrm>
              <a:off x="0" y="158476"/>
              <a:ext cx="3488756" cy="539536"/>
            </a:xfrm>
            <a:prstGeom prst="rect">
              <a:avLst/>
            </a:prstGeom>
          </p:spPr>
          <p:txBody>
            <a:bodyPr lIns="0" tIns="0" rIns="0" bIns="0" rtlCol="0" anchor="t">
              <a:spAutoFit/>
            </a:bodyPr>
            <a:lstStyle/>
            <a:p>
              <a:pPr algn="ctr">
                <a:lnSpc>
                  <a:spcPts val="3079"/>
                </a:lnSpc>
              </a:pPr>
              <a:r>
                <a:rPr lang="en-US" sz="2799">
                  <a:solidFill>
                    <a:srgbClr val="FFFFFF"/>
                  </a:solidFill>
                  <a:latin typeface="Open Sans Extra Bold"/>
                  <a:ea typeface="Open Sans Extra Bold"/>
                  <a:cs typeface="Open Sans Extra Bold"/>
                  <a:sym typeface="Open Sans Extra Bold"/>
                </a:rPr>
                <a:t>WHY </a:t>
              </a:r>
            </a:p>
          </p:txBody>
        </p:sp>
      </p:grpSp>
      <p:grpSp>
        <p:nvGrpSpPr>
          <p:cNvPr id="10" name="Group 10"/>
          <p:cNvGrpSpPr/>
          <p:nvPr/>
        </p:nvGrpSpPr>
        <p:grpSpPr>
          <a:xfrm>
            <a:off x="11739579" y="4345976"/>
            <a:ext cx="2616567" cy="620935"/>
            <a:chOff x="0" y="0"/>
            <a:chExt cx="3488756" cy="827914"/>
          </a:xfrm>
        </p:grpSpPr>
        <p:grpSp>
          <p:nvGrpSpPr>
            <p:cNvPr id="11" name="Group 11"/>
            <p:cNvGrpSpPr/>
            <p:nvPr/>
          </p:nvGrpSpPr>
          <p:grpSpPr>
            <a:xfrm>
              <a:off x="0" y="0"/>
              <a:ext cx="3488756" cy="827914"/>
              <a:chOff x="0" y="0"/>
              <a:chExt cx="2923480" cy="693768"/>
            </a:xfrm>
          </p:grpSpPr>
          <p:sp>
            <p:nvSpPr>
              <p:cNvPr id="12" name="Freeform 12"/>
              <p:cNvSpPr/>
              <p:nvPr/>
            </p:nvSpPr>
            <p:spPr>
              <a:xfrm>
                <a:off x="0" y="0"/>
                <a:ext cx="2923480" cy="693769"/>
              </a:xfrm>
              <a:custGeom>
                <a:avLst/>
                <a:gdLst/>
                <a:ahLst/>
                <a:cxnLst/>
                <a:rect l="l" t="t" r="r" b="b"/>
                <a:pathLst>
                  <a:path w="2923480" h="693769">
                    <a:moveTo>
                      <a:pt x="2799019" y="693768"/>
                    </a:moveTo>
                    <a:lnTo>
                      <a:pt x="124460" y="693768"/>
                    </a:lnTo>
                    <a:cubicBezTo>
                      <a:pt x="55880" y="693768"/>
                      <a:pt x="0" y="637889"/>
                      <a:pt x="0" y="569308"/>
                    </a:cubicBezTo>
                    <a:lnTo>
                      <a:pt x="0" y="124460"/>
                    </a:lnTo>
                    <a:cubicBezTo>
                      <a:pt x="0" y="55880"/>
                      <a:pt x="55880" y="0"/>
                      <a:pt x="124460" y="0"/>
                    </a:cubicBezTo>
                    <a:lnTo>
                      <a:pt x="2799020" y="0"/>
                    </a:lnTo>
                    <a:cubicBezTo>
                      <a:pt x="2867600" y="0"/>
                      <a:pt x="2923480" y="55880"/>
                      <a:pt x="2923480" y="124460"/>
                    </a:cubicBezTo>
                    <a:lnTo>
                      <a:pt x="2923480" y="569309"/>
                    </a:lnTo>
                    <a:cubicBezTo>
                      <a:pt x="2923480" y="637889"/>
                      <a:pt x="2867600" y="693769"/>
                      <a:pt x="2799020" y="693769"/>
                    </a:cubicBezTo>
                    <a:close/>
                  </a:path>
                </a:pathLst>
              </a:custGeom>
              <a:solidFill>
                <a:srgbClr val="287D7D"/>
              </a:solidFill>
            </p:spPr>
            <p:txBody>
              <a:bodyPr/>
              <a:lstStyle/>
              <a:p>
                <a:endParaRPr lang="en-US"/>
              </a:p>
            </p:txBody>
          </p:sp>
        </p:grpSp>
        <p:sp>
          <p:nvSpPr>
            <p:cNvPr id="13" name="TextBox 13"/>
            <p:cNvSpPr txBox="1"/>
            <p:nvPr/>
          </p:nvSpPr>
          <p:spPr>
            <a:xfrm>
              <a:off x="0" y="158476"/>
              <a:ext cx="3488756" cy="539536"/>
            </a:xfrm>
            <a:prstGeom prst="rect">
              <a:avLst/>
            </a:prstGeom>
          </p:spPr>
          <p:txBody>
            <a:bodyPr lIns="0" tIns="0" rIns="0" bIns="0" rtlCol="0" anchor="t">
              <a:spAutoFit/>
            </a:bodyPr>
            <a:lstStyle/>
            <a:p>
              <a:pPr algn="ctr">
                <a:lnSpc>
                  <a:spcPts val="3079"/>
                </a:lnSpc>
              </a:pPr>
              <a:r>
                <a:rPr lang="en-US" sz="2799">
                  <a:solidFill>
                    <a:srgbClr val="FFFFFF"/>
                  </a:solidFill>
                  <a:latin typeface="Open Sans Extra Bold"/>
                  <a:ea typeface="Open Sans Extra Bold"/>
                  <a:cs typeface="Open Sans Extra Bold"/>
                  <a:sym typeface="Open Sans Extra Bold"/>
                </a:rPr>
                <a:t>HOW</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205765" y="5526405"/>
            <a:ext cx="5053155" cy="33337"/>
          </a:xfrm>
          <a:prstGeom prst="line">
            <a:avLst/>
          </a:prstGeom>
          <a:ln w="66675" cap="flat">
            <a:solidFill>
              <a:srgbClr val="EA6045"/>
            </a:solidFill>
            <a:prstDash val="solid"/>
            <a:headEnd type="none" w="sm" len="sm"/>
            <a:tailEnd type="none" w="sm" len="sm"/>
          </a:ln>
        </p:spPr>
        <p:txBody>
          <a:bodyPr/>
          <a:lstStyle/>
          <a:p>
            <a:endParaRPr lang="en-US"/>
          </a:p>
        </p:txBody>
      </p:sp>
      <p:sp>
        <p:nvSpPr>
          <p:cNvPr id="3" name="TextBox 3"/>
          <p:cNvSpPr txBox="1"/>
          <p:nvPr/>
        </p:nvSpPr>
        <p:spPr>
          <a:xfrm>
            <a:off x="205545" y="1066800"/>
            <a:ext cx="5053155" cy="4197350"/>
          </a:xfrm>
          <a:prstGeom prst="rect">
            <a:avLst/>
          </a:prstGeom>
        </p:spPr>
        <p:txBody>
          <a:bodyPr lIns="0" tIns="0" rIns="0" bIns="0" rtlCol="0" anchor="t">
            <a:spAutoFit/>
          </a:bodyPr>
          <a:lstStyle/>
          <a:p>
            <a:pPr algn="l">
              <a:lnSpc>
                <a:spcPts val="5500"/>
              </a:lnSpc>
            </a:pPr>
            <a:r>
              <a:rPr lang="en-US" sz="5000">
                <a:solidFill>
                  <a:srgbClr val="3B3838"/>
                </a:solidFill>
                <a:latin typeface="Open Sans Extra Bold"/>
                <a:ea typeface="Open Sans Extra Bold"/>
                <a:cs typeface="Open Sans Extra Bold"/>
                <a:sym typeface="Open Sans Extra Bold"/>
              </a:rPr>
              <a:t>EDUCATION RIGHTS </a:t>
            </a:r>
          </a:p>
          <a:p>
            <a:pPr algn="l">
              <a:lnSpc>
                <a:spcPts val="5500"/>
              </a:lnSpc>
            </a:pPr>
            <a:r>
              <a:rPr lang="en-US" sz="5000">
                <a:solidFill>
                  <a:srgbClr val="3B3838"/>
                </a:solidFill>
                <a:latin typeface="Open Sans Extra Bold"/>
                <a:ea typeface="Open Sans Extra Bold"/>
                <a:cs typeface="Open Sans Extra Bold"/>
                <a:sym typeface="Open Sans Extra Bold"/>
              </a:rPr>
              <a:t>FOR </a:t>
            </a:r>
          </a:p>
          <a:p>
            <a:pPr algn="l">
              <a:lnSpc>
                <a:spcPts val="5500"/>
              </a:lnSpc>
            </a:pPr>
            <a:r>
              <a:rPr lang="en-US" sz="5000">
                <a:solidFill>
                  <a:srgbClr val="3B3838"/>
                </a:solidFill>
                <a:latin typeface="Open Sans Extra Bold"/>
                <a:ea typeface="Open Sans Extra Bold"/>
                <a:cs typeface="Open Sans Extra Bold"/>
                <a:sym typeface="Open Sans Extra Bold"/>
              </a:rPr>
              <a:t>YOUNG PEOPLE </a:t>
            </a:r>
          </a:p>
          <a:p>
            <a:pPr algn="l">
              <a:lnSpc>
                <a:spcPts val="5500"/>
              </a:lnSpc>
            </a:pPr>
            <a:r>
              <a:rPr lang="en-US" sz="5000">
                <a:solidFill>
                  <a:srgbClr val="3B3838"/>
                </a:solidFill>
                <a:latin typeface="Open Sans Extra Bold"/>
                <a:ea typeface="Open Sans Extra Bold"/>
                <a:cs typeface="Open Sans Extra Bold"/>
                <a:sym typeface="Open Sans Extra Bold"/>
              </a:rPr>
              <a:t>BY </a:t>
            </a:r>
          </a:p>
          <a:p>
            <a:pPr algn="l">
              <a:lnSpc>
                <a:spcPts val="5500"/>
              </a:lnSpc>
            </a:pPr>
            <a:r>
              <a:rPr lang="en-US" sz="5000">
                <a:solidFill>
                  <a:srgbClr val="3B3838"/>
                </a:solidFill>
                <a:latin typeface="Open Sans Extra Bold"/>
                <a:ea typeface="Open Sans Extra Bold"/>
                <a:cs typeface="Open Sans Extra Bold"/>
                <a:sym typeface="Open Sans Extra Bold"/>
              </a:rPr>
              <a:t>YOUNG PEOPLE</a:t>
            </a:r>
          </a:p>
        </p:txBody>
      </p:sp>
      <p:sp>
        <p:nvSpPr>
          <p:cNvPr id="4" name="TextBox 4"/>
          <p:cNvSpPr txBox="1"/>
          <p:nvPr/>
        </p:nvSpPr>
        <p:spPr>
          <a:xfrm>
            <a:off x="6139379" y="1850978"/>
            <a:ext cx="5219547" cy="5231765"/>
          </a:xfrm>
          <a:prstGeom prst="rect">
            <a:avLst/>
          </a:prstGeom>
        </p:spPr>
        <p:txBody>
          <a:bodyPr lIns="0" tIns="0" rIns="0" bIns="0" rtlCol="0" anchor="t">
            <a:spAutoFit/>
          </a:bodyPr>
          <a:lstStyle/>
          <a:p>
            <a:pPr marL="474979" lvl="1" indent="-237490" algn="l">
              <a:lnSpc>
                <a:spcPts val="3519"/>
              </a:lnSpc>
              <a:buFont typeface="Arial"/>
              <a:buChar char="•"/>
            </a:pPr>
            <a:r>
              <a:rPr lang="en-US" sz="2199">
                <a:solidFill>
                  <a:srgbClr val="3B3838"/>
                </a:solidFill>
                <a:latin typeface="Open Sans"/>
                <a:ea typeface="Open Sans"/>
                <a:cs typeface="Open Sans"/>
                <a:sym typeface="Open Sans"/>
              </a:rPr>
              <a:t>Compensate youth for their lived expertise</a:t>
            </a:r>
          </a:p>
          <a:p>
            <a:pPr marL="474979" lvl="1" indent="-237490" algn="l">
              <a:lnSpc>
                <a:spcPts val="3519"/>
              </a:lnSpc>
              <a:buFont typeface="Arial"/>
              <a:buChar char="•"/>
            </a:pPr>
            <a:r>
              <a:rPr lang="en-US" sz="2199">
                <a:solidFill>
                  <a:srgbClr val="3B3838"/>
                </a:solidFill>
                <a:latin typeface="Open Sans"/>
                <a:ea typeface="Open Sans"/>
                <a:cs typeface="Open Sans"/>
                <a:sym typeface="Open Sans"/>
              </a:rPr>
              <a:t>Opportunities for youth to work together </a:t>
            </a:r>
          </a:p>
          <a:p>
            <a:pPr marL="474979" lvl="1" indent="-237490" algn="l">
              <a:lnSpc>
                <a:spcPts val="3519"/>
              </a:lnSpc>
              <a:buFont typeface="Arial"/>
              <a:buChar char="•"/>
            </a:pPr>
            <a:r>
              <a:rPr lang="en-US" sz="2199">
                <a:solidFill>
                  <a:srgbClr val="3B3838"/>
                </a:solidFill>
                <a:latin typeface="Open Sans"/>
                <a:ea typeface="Open Sans"/>
                <a:cs typeface="Open Sans"/>
                <a:sym typeface="Open Sans"/>
              </a:rPr>
              <a:t>Leverage electronic tools for asynchronous work </a:t>
            </a:r>
          </a:p>
          <a:p>
            <a:pPr marL="474979" lvl="1" indent="-237490" algn="l">
              <a:lnSpc>
                <a:spcPts val="3519"/>
              </a:lnSpc>
              <a:buFont typeface="Arial"/>
              <a:buChar char="•"/>
            </a:pPr>
            <a:r>
              <a:rPr lang="en-US" sz="2199">
                <a:solidFill>
                  <a:srgbClr val="3B3838"/>
                </a:solidFill>
                <a:latin typeface="Open Sans"/>
                <a:ea typeface="Open Sans"/>
                <a:cs typeface="Open Sans"/>
                <a:sym typeface="Open Sans"/>
              </a:rPr>
              <a:t>Continually follow-up, but still let youth lead</a:t>
            </a:r>
          </a:p>
          <a:p>
            <a:pPr marL="474979" lvl="1" indent="-237490" algn="l">
              <a:lnSpc>
                <a:spcPts val="3519"/>
              </a:lnSpc>
              <a:buFont typeface="Arial"/>
              <a:buChar char="•"/>
            </a:pPr>
            <a:r>
              <a:rPr lang="en-US" sz="2199">
                <a:solidFill>
                  <a:srgbClr val="3B3838"/>
                </a:solidFill>
                <a:latin typeface="Open Sans"/>
                <a:ea typeface="Open Sans"/>
                <a:cs typeface="Open Sans"/>
                <a:sym typeface="Open Sans"/>
              </a:rPr>
              <a:t>Allow youth to be creative in how they participate</a:t>
            </a:r>
          </a:p>
          <a:p>
            <a:pPr marL="474980" lvl="1" indent="-237490" algn="l">
              <a:lnSpc>
                <a:spcPts val="3520"/>
              </a:lnSpc>
              <a:buFont typeface="Arial"/>
              <a:buChar char="•"/>
            </a:pPr>
            <a:r>
              <a:rPr lang="en-US" sz="2200">
                <a:solidFill>
                  <a:srgbClr val="3B3838"/>
                </a:solidFill>
                <a:latin typeface="Open Sans"/>
                <a:ea typeface="Open Sans"/>
                <a:cs typeface="Open Sans"/>
                <a:sym typeface="Open Sans"/>
              </a:rPr>
              <a:t>If possible, utilize a professional videographer/editor</a:t>
            </a:r>
          </a:p>
        </p:txBody>
      </p:sp>
      <p:grpSp>
        <p:nvGrpSpPr>
          <p:cNvPr id="5" name="Group 5"/>
          <p:cNvGrpSpPr/>
          <p:nvPr/>
        </p:nvGrpSpPr>
        <p:grpSpPr>
          <a:xfrm>
            <a:off x="6876894" y="413730"/>
            <a:ext cx="2616567" cy="1011460"/>
            <a:chOff x="0" y="0"/>
            <a:chExt cx="3488756" cy="1348614"/>
          </a:xfrm>
        </p:grpSpPr>
        <p:grpSp>
          <p:nvGrpSpPr>
            <p:cNvPr id="6" name="Group 6"/>
            <p:cNvGrpSpPr/>
            <p:nvPr/>
          </p:nvGrpSpPr>
          <p:grpSpPr>
            <a:xfrm>
              <a:off x="0" y="0"/>
              <a:ext cx="3488756" cy="1348614"/>
              <a:chOff x="0" y="0"/>
              <a:chExt cx="2923480" cy="1130100"/>
            </a:xfrm>
          </p:grpSpPr>
          <p:sp>
            <p:nvSpPr>
              <p:cNvPr id="7" name="Freeform 7"/>
              <p:cNvSpPr/>
              <p:nvPr/>
            </p:nvSpPr>
            <p:spPr>
              <a:xfrm>
                <a:off x="0" y="0"/>
                <a:ext cx="2923480" cy="1130101"/>
              </a:xfrm>
              <a:custGeom>
                <a:avLst/>
                <a:gdLst/>
                <a:ahLst/>
                <a:cxnLst/>
                <a:rect l="l" t="t" r="r" b="b"/>
                <a:pathLst>
                  <a:path w="2923480" h="1130101">
                    <a:moveTo>
                      <a:pt x="2799019" y="1130100"/>
                    </a:moveTo>
                    <a:lnTo>
                      <a:pt x="124460" y="1130100"/>
                    </a:lnTo>
                    <a:cubicBezTo>
                      <a:pt x="55880" y="1130100"/>
                      <a:pt x="0" y="1074220"/>
                      <a:pt x="0" y="1005640"/>
                    </a:cubicBezTo>
                    <a:lnTo>
                      <a:pt x="0" y="124460"/>
                    </a:lnTo>
                    <a:cubicBezTo>
                      <a:pt x="0" y="55880"/>
                      <a:pt x="55880" y="0"/>
                      <a:pt x="124460" y="0"/>
                    </a:cubicBezTo>
                    <a:lnTo>
                      <a:pt x="2799020" y="0"/>
                    </a:lnTo>
                    <a:cubicBezTo>
                      <a:pt x="2867600" y="0"/>
                      <a:pt x="2923480" y="55880"/>
                      <a:pt x="2923480" y="124460"/>
                    </a:cubicBezTo>
                    <a:lnTo>
                      <a:pt x="2923480" y="1005641"/>
                    </a:lnTo>
                    <a:cubicBezTo>
                      <a:pt x="2923480" y="1074220"/>
                      <a:pt x="2867600" y="1130101"/>
                      <a:pt x="2799020" y="1130101"/>
                    </a:cubicBezTo>
                    <a:close/>
                  </a:path>
                </a:pathLst>
              </a:custGeom>
              <a:solidFill>
                <a:srgbClr val="4A6491"/>
              </a:solidFill>
            </p:spPr>
            <p:txBody>
              <a:bodyPr/>
              <a:lstStyle/>
              <a:p>
                <a:endParaRPr lang="en-US"/>
              </a:p>
            </p:txBody>
          </p:sp>
        </p:grpSp>
        <p:sp>
          <p:nvSpPr>
            <p:cNvPr id="8" name="TextBox 8"/>
            <p:cNvSpPr txBox="1"/>
            <p:nvPr/>
          </p:nvSpPr>
          <p:spPr>
            <a:xfrm>
              <a:off x="0" y="158476"/>
              <a:ext cx="3488756" cy="1060236"/>
            </a:xfrm>
            <a:prstGeom prst="rect">
              <a:avLst/>
            </a:prstGeom>
          </p:spPr>
          <p:txBody>
            <a:bodyPr lIns="0" tIns="0" rIns="0" bIns="0" rtlCol="0" anchor="t">
              <a:spAutoFit/>
            </a:bodyPr>
            <a:lstStyle/>
            <a:p>
              <a:pPr algn="ctr">
                <a:lnSpc>
                  <a:spcPts val="3079"/>
                </a:lnSpc>
              </a:pPr>
              <a:r>
                <a:rPr lang="en-US" sz="2799">
                  <a:solidFill>
                    <a:srgbClr val="FFFFFF"/>
                  </a:solidFill>
                  <a:latin typeface="Open Sans Extra Bold"/>
                  <a:ea typeface="Open Sans Extra Bold"/>
                  <a:cs typeface="Open Sans Extra Bold"/>
                  <a:sym typeface="Open Sans Extra Bold"/>
                </a:rPr>
                <a:t>BEST PRACTICES</a:t>
              </a:r>
            </a:p>
          </p:txBody>
        </p:sp>
      </p:grpSp>
      <p:grpSp>
        <p:nvGrpSpPr>
          <p:cNvPr id="9" name="Group 9"/>
          <p:cNvGrpSpPr/>
          <p:nvPr/>
        </p:nvGrpSpPr>
        <p:grpSpPr>
          <a:xfrm>
            <a:off x="14067415" y="413729"/>
            <a:ext cx="2640178" cy="1011461"/>
            <a:chOff x="-31481" y="-145655"/>
            <a:chExt cx="3520237" cy="1348615"/>
          </a:xfrm>
        </p:grpSpPr>
        <p:grpSp>
          <p:nvGrpSpPr>
            <p:cNvPr id="10" name="Group 10"/>
            <p:cNvGrpSpPr/>
            <p:nvPr/>
          </p:nvGrpSpPr>
          <p:grpSpPr>
            <a:xfrm>
              <a:off x="-31481" y="-145655"/>
              <a:ext cx="3488756" cy="1348615"/>
              <a:chOff x="-26380" y="-122055"/>
              <a:chExt cx="2923480" cy="1130101"/>
            </a:xfrm>
          </p:grpSpPr>
          <p:sp>
            <p:nvSpPr>
              <p:cNvPr id="11" name="Freeform 11"/>
              <p:cNvSpPr/>
              <p:nvPr/>
            </p:nvSpPr>
            <p:spPr>
              <a:xfrm>
                <a:off x="-26380" y="-122055"/>
                <a:ext cx="2923480" cy="1130101"/>
              </a:xfrm>
              <a:custGeom>
                <a:avLst/>
                <a:gdLst/>
                <a:ahLst/>
                <a:cxnLst/>
                <a:rect l="l" t="t" r="r" b="b"/>
                <a:pathLst>
                  <a:path w="2923480" h="1130101">
                    <a:moveTo>
                      <a:pt x="2799019" y="1130100"/>
                    </a:moveTo>
                    <a:lnTo>
                      <a:pt x="124460" y="1130100"/>
                    </a:lnTo>
                    <a:cubicBezTo>
                      <a:pt x="55880" y="1130100"/>
                      <a:pt x="0" y="1074220"/>
                      <a:pt x="0" y="1005640"/>
                    </a:cubicBezTo>
                    <a:lnTo>
                      <a:pt x="0" y="124460"/>
                    </a:lnTo>
                    <a:cubicBezTo>
                      <a:pt x="0" y="55880"/>
                      <a:pt x="55880" y="0"/>
                      <a:pt x="124460" y="0"/>
                    </a:cubicBezTo>
                    <a:lnTo>
                      <a:pt x="2799020" y="0"/>
                    </a:lnTo>
                    <a:cubicBezTo>
                      <a:pt x="2867600" y="0"/>
                      <a:pt x="2923480" y="55880"/>
                      <a:pt x="2923480" y="124460"/>
                    </a:cubicBezTo>
                    <a:lnTo>
                      <a:pt x="2923480" y="1005641"/>
                    </a:lnTo>
                    <a:cubicBezTo>
                      <a:pt x="2923480" y="1074220"/>
                      <a:pt x="2867600" y="1130101"/>
                      <a:pt x="2799020" y="1130101"/>
                    </a:cubicBezTo>
                    <a:close/>
                  </a:path>
                </a:pathLst>
              </a:custGeom>
              <a:solidFill>
                <a:srgbClr val="EA6045"/>
              </a:solidFill>
            </p:spPr>
            <p:txBody>
              <a:bodyPr/>
              <a:lstStyle/>
              <a:p>
                <a:endParaRPr lang="en-US"/>
              </a:p>
            </p:txBody>
          </p:sp>
        </p:grpSp>
        <p:sp>
          <p:nvSpPr>
            <p:cNvPr id="12" name="TextBox 12"/>
            <p:cNvSpPr txBox="1"/>
            <p:nvPr/>
          </p:nvSpPr>
          <p:spPr>
            <a:xfrm>
              <a:off x="0" y="-1467"/>
              <a:ext cx="3488756" cy="1060236"/>
            </a:xfrm>
            <a:prstGeom prst="rect">
              <a:avLst/>
            </a:prstGeom>
          </p:spPr>
          <p:txBody>
            <a:bodyPr lIns="0" tIns="0" rIns="0" bIns="0" rtlCol="0" anchor="t">
              <a:spAutoFit/>
            </a:bodyPr>
            <a:lstStyle/>
            <a:p>
              <a:pPr algn="ctr">
                <a:lnSpc>
                  <a:spcPts val="3079"/>
                </a:lnSpc>
              </a:pPr>
              <a:r>
                <a:rPr lang="en-US" sz="2799" dirty="0">
                  <a:solidFill>
                    <a:srgbClr val="FFFFFF"/>
                  </a:solidFill>
                  <a:latin typeface="Open Sans Extra Bold"/>
                  <a:ea typeface="Open Sans Extra Bold"/>
                  <a:cs typeface="Open Sans Extra Bold"/>
                  <a:sym typeface="Open Sans Extra Bold"/>
                </a:rPr>
                <a:t>LESSONS LEARNED</a:t>
              </a:r>
            </a:p>
          </p:txBody>
        </p:sp>
      </p:grpSp>
      <p:sp>
        <p:nvSpPr>
          <p:cNvPr id="13" name="TextBox 13"/>
          <p:cNvSpPr txBox="1"/>
          <p:nvPr/>
        </p:nvSpPr>
        <p:spPr>
          <a:xfrm>
            <a:off x="12789535" y="1714500"/>
            <a:ext cx="5219547" cy="7142020"/>
          </a:xfrm>
          <a:prstGeom prst="rect">
            <a:avLst/>
          </a:prstGeom>
        </p:spPr>
        <p:txBody>
          <a:bodyPr lIns="0" tIns="0" rIns="0" bIns="0" rtlCol="0" anchor="t">
            <a:spAutoFit/>
          </a:bodyPr>
          <a:lstStyle/>
          <a:p>
            <a:pPr marL="580389" lvl="1" indent="-342900" algn="l">
              <a:lnSpc>
                <a:spcPts val="3519"/>
              </a:lnSpc>
              <a:buFont typeface="Arial" panose="020B0604020202020204" pitchFamily="34" charset="0"/>
              <a:buChar char="•"/>
            </a:pPr>
            <a:r>
              <a:rPr lang="en-US" sz="2199" dirty="0">
                <a:solidFill>
                  <a:srgbClr val="3B3838"/>
                </a:solidFill>
                <a:latin typeface="Open Sans"/>
                <a:ea typeface="Open Sans"/>
                <a:cs typeface="Open Sans"/>
                <a:sym typeface="Open Sans"/>
              </a:rPr>
              <a:t>Multiple work sessions with youth</a:t>
            </a:r>
          </a:p>
          <a:p>
            <a:pPr marL="580389" lvl="1" indent="-342900" algn="l">
              <a:lnSpc>
                <a:spcPts val="3519"/>
              </a:lnSpc>
              <a:buFont typeface="Arial" panose="020B0604020202020204" pitchFamily="34" charset="0"/>
              <a:buChar char="•"/>
            </a:pPr>
            <a:r>
              <a:rPr lang="en-US" sz="2199" dirty="0">
                <a:solidFill>
                  <a:srgbClr val="3B3838"/>
                </a:solidFill>
                <a:latin typeface="Open Sans"/>
                <a:ea typeface="Open Sans"/>
                <a:cs typeface="Open Sans"/>
                <a:sym typeface="Open Sans"/>
              </a:rPr>
              <a:t>Start with educating the youth themselves about rights, give them time to understand how rights are applied to their own lived experiences</a:t>
            </a:r>
          </a:p>
          <a:p>
            <a:pPr marL="580389" lvl="1" indent="-342900" algn="l">
              <a:lnSpc>
                <a:spcPts val="3519"/>
              </a:lnSpc>
              <a:buFont typeface="Arial" panose="020B0604020202020204" pitchFamily="34" charset="0"/>
              <a:buChar char="•"/>
            </a:pPr>
            <a:r>
              <a:rPr lang="en-US" sz="2199" dirty="0">
                <a:solidFill>
                  <a:srgbClr val="3B3838"/>
                </a:solidFill>
                <a:latin typeface="Open Sans"/>
                <a:ea typeface="Open Sans"/>
                <a:cs typeface="Open Sans"/>
                <a:sym typeface="Open Sans"/>
              </a:rPr>
              <a:t>Support youth in how to make impactful testimonial statements, not objectifying themselves </a:t>
            </a:r>
          </a:p>
          <a:p>
            <a:pPr marL="976206" lvl="2" indent="-342900" algn="l">
              <a:lnSpc>
                <a:spcPts val="3519"/>
              </a:lnSpc>
              <a:buFont typeface="Wingdings" panose="05000000000000000000" pitchFamily="2" charset="2"/>
              <a:buChar char="v"/>
            </a:pPr>
            <a:r>
              <a:rPr lang="en-US" sz="2199" dirty="0">
                <a:solidFill>
                  <a:srgbClr val="3B3838"/>
                </a:solidFill>
                <a:latin typeface="Open Sans"/>
                <a:ea typeface="Open Sans"/>
                <a:cs typeface="Open Sans"/>
                <a:sym typeface="Open Sans"/>
              </a:rPr>
              <a:t>What they want to share</a:t>
            </a:r>
          </a:p>
          <a:p>
            <a:pPr marL="976206" lvl="2" indent="-342900" algn="l">
              <a:lnSpc>
                <a:spcPts val="3519"/>
              </a:lnSpc>
              <a:buFont typeface="Wingdings" panose="05000000000000000000" pitchFamily="2" charset="2"/>
              <a:buChar char="v"/>
            </a:pPr>
            <a:r>
              <a:rPr lang="en-US" sz="2199" dirty="0">
                <a:solidFill>
                  <a:srgbClr val="3B3838"/>
                </a:solidFill>
                <a:latin typeface="Open Sans"/>
                <a:ea typeface="Open Sans"/>
                <a:cs typeface="Open Sans"/>
                <a:sym typeface="Open Sans"/>
              </a:rPr>
              <a:t>How they want to share</a:t>
            </a:r>
          </a:p>
          <a:p>
            <a:pPr marL="976206" lvl="2" indent="-342900" algn="l">
              <a:lnSpc>
                <a:spcPts val="3519"/>
              </a:lnSpc>
              <a:buFont typeface="Wingdings" panose="05000000000000000000" pitchFamily="2" charset="2"/>
              <a:buChar char="v"/>
            </a:pPr>
            <a:r>
              <a:rPr lang="en-US" sz="2199" dirty="0">
                <a:solidFill>
                  <a:srgbClr val="3B3838"/>
                </a:solidFill>
                <a:latin typeface="Open Sans"/>
                <a:ea typeface="Open Sans"/>
                <a:cs typeface="Open Sans"/>
                <a:sym typeface="Open Sans"/>
              </a:rPr>
              <a:t>Make sure their stories are serving their goals </a:t>
            </a:r>
          </a:p>
          <a:p>
            <a:pPr marL="519006" lvl="1" indent="-342900">
              <a:lnSpc>
                <a:spcPts val="3519"/>
              </a:lnSpc>
              <a:buFont typeface="Arial" panose="020B0604020202020204" pitchFamily="34" charset="0"/>
              <a:buChar char="•"/>
            </a:pPr>
            <a:r>
              <a:rPr lang="en-US" sz="2199" dirty="0">
                <a:solidFill>
                  <a:srgbClr val="3B3838"/>
                </a:solidFill>
                <a:latin typeface="Open Sans"/>
                <a:ea typeface="Open Sans"/>
                <a:cs typeface="Open Sans"/>
                <a:sym typeface="Open Sans"/>
              </a:rPr>
              <a:t>Build a collaborative approach respecting different perspectives and experiences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A6491"/>
        </a:solidFill>
        <a:effectLst/>
      </p:bgPr>
    </p:bg>
    <p:spTree>
      <p:nvGrpSpPr>
        <p:cNvPr id="1" name=""/>
        <p:cNvGrpSpPr/>
        <p:nvPr/>
      </p:nvGrpSpPr>
      <p:grpSpPr>
        <a:xfrm>
          <a:off x="0" y="0"/>
          <a:ext cx="0" cy="0"/>
          <a:chOff x="0" y="0"/>
          <a:chExt cx="0" cy="0"/>
        </a:xfrm>
      </p:grpSpPr>
      <p:sp>
        <p:nvSpPr>
          <p:cNvPr id="2" name="AutoShape 2"/>
          <p:cNvSpPr/>
          <p:nvPr/>
        </p:nvSpPr>
        <p:spPr>
          <a:xfrm flipV="1">
            <a:off x="381000" y="1165428"/>
            <a:ext cx="2777130" cy="21299"/>
          </a:xfrm>
          <a:prstGeom prst="line">
            <a:avLst/>
          </a:prstGeom>
          <a:ln w="66675" cap="flat">
            <a:solidFill>
              <a:srgbClr val="F0C600"/>
            </a:solidFill>
            <a:prstDash val="solid"/>
            <a:headEnd type="none" w="sm" len="sm"/>
            <a:tailEnd type="none" w="sm" len="sm"/>
          </a:ln>
        </p:spPr>
        <p:txBody>
          <a:bodyPr/>
          <a:lstStyle/>
          <a:p>
            <a:endParaRPr lang="en-US"/>
          </a:p>
        </p:txBody>
      </p:sp>
      <p:sp>
        <p:nvSpPr>
          <p:cNvPr id="3" name="TextBox 3"/>
          <p:cNvSpPr txBox="1"/>
          <p:nvPr/>
        </p:nvSpPr>
        <p:spPr>
          <a:xfrm>
            <a:off x="363428" y="399835"/>
            <a:ext cx="9694972" cy="621709"/>
          </a:xfrm>
          <a:prstGeom prst="rect">
            <a:avLst/>
          </a:prstGeom>
        </p:spPr>
        <p:txBody>
          <a:bodyPr wrap="square" lIns="0" tIns="0" rIns="0" bIns="0" rtlCol="0" anchor="t">
            <a:spAutoFit/>
          </a:bodyPr>
          <a:lstStyle/>
          <a:p>
            <a:pPr algn="l">
              <a:lnSpc>
                <a:spcPts val="5500"/>
              </a:lnSpc>
            </a:pPr>
            <a:r>
              <a:rPr lang="en-US" sz="2800" dirty="0">
                <a:solidFill>
                  <a:srgbClr val="FFFFFF"/>
                </a:solidFill>
                <a:latin typeface="Open Sans Extra Bold"/>
                <a:ea typeface="Open Sans Extra Bold"/>
                <a:cs typeface="Open Sans Extra Bold"/>
                <a:sym typeface="Open Sans Extra Bold"/>
              </a:rPr>
              <a:t>EDUCATION </a:t>
            </a:r>
            <a:r>
              <a:rPr lang="en-US" sz="2800">
                <a:solidFill>
                  <a:srgbClr val="FFFFFF"/>
                </a:solidFill>
                <a:latin typeface="Open Sans Extra Bold"/>
                <a:ea typeface="Open Sans Extra Bold"/>
                <a:cs typeface="Open Sans Extra Bold"/>
                <a:sym typeface="Open Sans Extra Bold"/>
              </a:rPr>
              <a:t>RIGHTS HOLDERS SKIT</a:t>
            </a:r>
            <a:endParaRPr lang="en-US" sz="2800" dirty="0">
              <a:solidFill>
                <a:srgbClr val="FFFFFF"/>
              </a:solidFill>
              <a:latin typeface="Open Sans Extra Bold"/>
              <a:ea typeface="Open Sans Extra Bold"/>
              <a:cs typeface="Open Sans Extra Bold"/>
              <a:sym typeface="Open Sans Extra Bold"/>
            </a:endParaRPr>
          </a:p>
        </p:txBody>
      </p:sp>
      <p:pic>
        <p:nvPicPr>
          <p:cNvPr id="5" name="Online Media 4" title="Courtroom Scene 10 28 2024 horizontal with subtitles">
            <a:hlinkClick r:id="" action="ppaction://media"/>
            <a:extLst>
              <a:ext uri="{FF2B5EF4-FFF2-40B4-BE49-F238E27FC236}">
                <a16:creationId xmlns:a16="http://schemas.microsoft.com/office/drawing/2014/main" id="{5CB80CC4-AE81-071E-C33F-C42EE593FE9D}"/>
              </a:ext>
            </a:extLst>
          </p:cNvPr>
          <p:cNvPicPr>
            <a:picLocks noRot="1" noChangeAspect="1"/>
          </p:cNvPicPr>
          <p:nvPr>
            <a:videoFile r:link="rId1"/>
          </p:nvPr>
        </p:nvPicPr>
        <p:blipFill>
          <a:blip r:embed="rId4"/>
          <a:stretch>
            <a:fillRect/>
          </a:stretch>
        </p:blipFill>
        <p:spPr>
          <a:xfrm>
            <a:off x="2133600" y="1485900"/>
            <a:ext cx="14554200" cy="82231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A6491"/>
        </a:solidFill>
        <a:effectLst/>
      </p:bgPr>
    </p:bg>
    <p:spTree>
      <p:nvGrpSpPr>
        <p:cNvPr id="1" name=""/>
        <p:cNvGrpSpPr/>
        <p:nvPr/>
      </p:nvGrpSpPr>
      <p:grpSpPr>
        <a:xfrm>
          <a:off x="0" y="0"/>
          <a:ext cx="0" cy="0"/>
          <a:chOff x="0" y="0"/>
          <a:chExt cx="0" cy="0"/>
        </a:xfrm>
      </p:grpSpPr>
      <p:sp>
        <p:nvSpPr>
          <p:cNvPr id="2" name="AutoShape 2"/>
          <p:cNvSpPr/>
          <p:nvPr/>
        </p:nvSpPr>
        <p:spPr>
          <a:xfrm flipV="1">
            <a:off x="363428" y="1181100"/>
            <a:ext cx="2396130" cy="21299"/>
          </a:xfrm>
          <a:prstGeom prst="line">
            <a:avLst/>
          </a:prstGeom>
          <a:ln w="66675" cap="flat">
            <a:solidFill>
              <a:srgbClr val="F0C600"/>
            </a:solidFill>
            <a:prstDash val="solid"/>
            <a:headEnd type="none" w="sm" len="sm"/>
            <a:tailEnd type="none" w="sm" len="sm"/>
          </a:ln>
        </p:spPr>
        <p:txBody>
          <a:bodyPr/>
          <a:lstStyle/>
          <a:p>
            <a:endParaRPr lang="en-US"/>
          </a:p>
        </p:txBody>
      </p:sp>
      <p:sp>
        <p:nvSpPr>
          <p:cNvPr id="3" name="TextBox 3"/>
          <p:cNvSpPr txBox="1"/>
          <p:nvPr/>
        </p:nvSpPr>
        <p:spPr>
          <a:xfrm>
            <a:off x="363428" y="399835"/>
            <a:ext cx="10990371" cy="621709"/>
          </a:xfrm>
          <a:prstGeom prst="rect">
            <a:avLst/>
          </a:prstGeom>
        </p:spPr>
        <p:txBody>
          <a:bodyPr wrap="square" lIns="0" tIns="0" rIns="0" bIns="0" rtlCol="0" anchor="t">
            <a:spAutoFit/>
          </a:bodyPr>
          <a:lstStyle/>
          <a:p>
            <a:pPr algn="l">
              <a:lnSpc>
                <a:spcPts val="5500"/>
              </a:lnSpc>
            </a:pPr>
            <a:r>
              <a:rPr lang="en-US" sz="2800" dirty="0">
                <a:solidFill>
                  <a:srgbClr val="FFFFFF"/>
                </a:solidFill>
                <a:latin typeface="Open Sans Extra Bold"/>
                <a:ea typeface="Open Sans Extra Bold"/>
                <a:cs typeface="Open Sans Extra Bold"/>
                <a:sym typeface="Open Sans Extra Bold"/>
              </a:rPr>
              <a:t>SCHOOL STABILITY CLASSROOM SKIT</a:t>
            </a:r>
          </a:p>
        </p:txBody>
      </p:sp>
      <p:pic>
        <p:nvPicPr>
          <p:cNvPr id="4" name="Online Media 3" title="REVISED Foster Education Video Horizontal">
            <a:hlinkClick r:id="" action="ppaction://media"/>
            <a:extLst>
              <a:ext uri="{FF2B5EF4-FFF2-40B4-BE49-F238E27FC236}">
                <a16:creationId xmlns:a16="http://schemas.microsoft.com/office/drawing/2014/main" id="{D19E15FA-5B93-F56B-A082-9B1F153A5568}"/>
              </a:ext>
            </a:extLst>
          </p:cNvPr>
          <p:cNvPicPr>
            <a:picLocks noRot="1" noChangeAspect="1"/>
          </p:cNvPicPr>
          <p:nvPr>
            <a:videoFile r:link="rId1"/>
          </p:nvPr>
        </p:nvPicPr>
        <p:blipFill>
          <a:blip r:embed="rId4"/>
          <a:stretch>
            <a:fillRect/>
          </a:stretch>
        </p:blipFill>
        <p:spPr>
          <a:xfrm>
            <a:off x="1524000" y="1276565"/>
            <a:ext cx="15240000" cy="861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6172200" y="1257300"/>
            <a:ext cx="5745841" cy="0"/>
          </a:xfrm>
          <a:prstGeom prst="line">
            <a:avLst/>
          </a:prstGeom>
          <a:ln w="66675" cap="flat">
            <a:solidFill>
              <a:srgbClr val="EA6045"/>
            </a:solidFill>
            <a:prstDash val="solid"/>
            <a:headEnd type="none" w="sm" len="sm"/>
            <a:tailEnd type="none" w="sm" len="sm"/>
          </a:ln>
        </p:spPr>
        <p:txBody>
          <a:bodyPr/>
          <a:lstStyle/>
          <a:p>
            <a:endParaRPr lang="en-US"/>
          </a:p>
        </p:txBody>
      </p:sp>
      <p:sp>
        <p:nvSpPr>
          <p:cNvPr id="3" name="TextBox 3"/>
          <p:cNvSpPr txBox="1"/>
          <p:nvPr/>
        </p:nvSpPr>
        <p:spPr>
          <a:xfrm>
            <a:off x="5263713" y="405265"/>
            <a:ext cx="7747184" cy="705321"/>
          </a:xfrm>
          <a:prstGeom prst="rect">
            <a:avLst/>
          </a:prstGeom>
        </p:spPr>
        <p:txBody>
          <a:bodyPr wrap="square" lIns="0" tIns="0" rIns="0" bIns="0" rtlCol="0" anchor="t">
            <a:spAutoFit/>
          </a:bodyPr>
          <a:lstStyle/>
          <a:p>
            <a:pPr algn="ctr">
              <a:lnSpc>
                <a:spcPts val="5500"/>
              </a:lnSpc>
            </a:pPr>
            <a:r>
              <a:rPr lang="en-US" sz="5000" dirty="0">
                <a:solidFill>
                  <a:srgbClr val="3B3838"/>
                </a:solidFill>
                <a:latin typeface="Open Sans Extra Bold"/>
                <a:ea typeface="Open Sans Extra Bold"/>
                <a:cs typeface="Open Sans Extra Bold"/>
                <a:sym typeface="Open Sans Extra Bold"/>
              </a:rPr>
              <a:t>DISSEMINATION PLAN</a:t>
            </a:r>
          </a:p>
        </p:txBody>
      </p:sp>
      <p:sp>
        <p:nvSpPr>
          <p:cNvPr id="4" name="TextBox 4"/>
          <p:cNvSpPr txBox="1"/>
          <p:nvPr/>
        </p:nvSpPr>
        <p:spPr>
          <a:xfrm>
            <a:off x="2666999" y="7676901"/>
            <a:ext cx="13335552" cy="2204834"/>
          </a:xfrm>
          <a:prstGeom prst="rect">
            <a:avLst/>
          </a:prstGeom>
        </p:spPr>
        <p:txBody>
          <a:bodyPr lIns="0" tIns="0" rIns="0" bIns="0" rtlCol="0" anchor="t">
            <a:spAutoFit/>
          </a:bodyPr>
          <a:lstStyle/>
          <a:p>
            <a:pPr algn="ctr">
              <a:lnSpc>
                <a:spcPts val="3519"/>
              </a:lnSpc>
            </a:pPr>
            <a:r>
              <a:rPr lang="en-US" sz="2199" dirty="0">
                <a:solidFill>
                  <a:srgbClr val="3B3838"/>
                </a:solidFill>
                <a:latin typeface="Open Sans"/>
                <a:ea typeface="Open Sans"/>
                <a:cs typeface="Open Sans"/>
                <a:sym typeface="Open Sans"/>
              </a:rPr>
              <a:t>All videos/flyers and a dissemination toolkit will be made available on the Office of Child Protection website: </a:t>
            </a:r>
            <a:r>
              <a:rPr lang="en-US" sz="2400" dirty="0">
                <a:hlinkClick r:id="rId3"/>
              </a:rPr>
              <a:t>Office of Child Protection</a:t>
            </a:r>
            <a:endParaRPr lang="en-US" sz="2400" dirty="0"/>
          </a:p>
          <a:p>
            <a:pPr algn="ctr">
              <a:lnSpc>
                <a:spcPts val="3519"/>
              </a:lnSpc>
            </a:pPr>
            <a:endParaRPr lang="en-US" sz="2400" dirty="0"/>
          </a:p>
          <a:p>
            <a:pPr algn="ctr">
              <a:lnSpc>
                <a:spcPts val="3519"/>
              </a:lnSpc>
            </a:pPr>
            <a:r>
              <a:rPr lang="en-US" sz="2199" dirty="0">
                <a:solidFill>
                  <a:srgbClr val="3B3838"/>
                </a:solidFill>
                <a:latin typeface="Open Sans"/>
                <a:ea typeface="Open Sans"/>
                <a:cs typeface="Open Sans"/>
                <a:sym typeface="Open Sans"/>
              </a:rPr>
              <a:t>You can also email Barbara Lundqvist at </a:t>
            </a:r>
            <a:r>
              <a:rPr lang="en-US" sz="2199" dirty="0">
                <a:solidFill>
                  <a:srgbClr val="3B3838"/>
                </a:solidFill>
                <a:latin typeface="Open Sans"/>
                <a:ea typeface="Open Sans"/>
                <a:cs typeface="Open Sans"/>
                <a:sym typeface="Open Sans"/>
                <a:hlinkClick r:id="rId4"/>
              </a:rPr>
              <a:t>blundqvist@ocp.lacounty.gov</a:t>
            </a:r>
            <a:r>
              <a:rPr lang="en-US" sz="2199" dirty="0">
                <a:solidFill>
                  <a:srgbClr val="3B3838"/>
                </a:solidFill>
                <a:latin typeface="Open Sans"/>
                <a:ea typeface="Open Sans"/>
                <a:cs typeface="Open Sans"/>
                <a:sym typeface="Open Sans"/>
              </a:rPr>
              <a:t>  </a:t>
            </a:r>
          </a:p>
          <a:p>
            <a:pPr algn="ctr">
              <a:lnSpc>
                <a:spcPts val="3520"/>
              </a:lnSpc>
            </a:pPr>
            <a:r>
              <a:rPr lang="en-US" sz="2200" dirty="0">
                <a:solidFill>
                  <a:srgbClr val="3B3838"/>
                </a:solidFill>
                <a:latin typeface="Open Sans"/>
                <a:ea typeface="Open Sans"/>
                <a:cs typeface="Open Sans"/>
                <a:sym typeface="Open Sans"/>
              </a:rPr>
              <a:t>or Alaina Moonves-Leb at </a:t>
            </a:r>
            <a:r>
              <a:rPr lang="en-US" sz="2200" dirty="0">
                <a:solidFill>
                  <a:srgbClr val="3B3838"/>
                </a:solidFill>
                <a:latin typeface="Open Sans"/>
                <a:ea typeface="Open Sans"/>
                <a:cs typeface="Open Sans"/>
                <a:sym typeface="Open Sans"/>
                <a:hlinkClick r:id="rId5"/>
              </a:rPr>
              <a:t>amoonves-leb@ocp.lacounty.gov</a:t>
            </a:r>
            <a:r>
              <a:rPr lang="en-US" sz="2200" dirty="0">
                <a:solidFill>
                  <a:srgbClr val="3B3838"/>
                </a:solidFill>
                <a:latin typeface="Open Sans"/>
                <a:ea typeface="Open Sans"/>
                <a:cs typeface="Open Sans"/>
                <a:sym typeface="Open Sans"/>
              </a:rPr>
              <a:t> for access to the videos/resources</a:t>
            </a:r>
          </a:p>
        </p:txBody>
      </p:sp>
      <p:grpSp>
        <p:nvGrpSpPr>
          <p:cNvPr id="5" name="Group 5"/>
          <p:cNvGrpSpPr/>
          <p:nvPr/>
        </p:nvGrpSpPr>
        <p:grpSpPr>
          <a:xfrm>
            <a:off x="7786142" y="5775809"/>
            <a:ext cx="3097266" cy="1401985"/>
            <a:chOff x="0" y="-3722096"/>
            <a:chExt cx="4129688" cy="1869314"/>
          </a:xfrm>
        </p:grpSpPr>
        <p:grpSp>
          <p:nvGrpSpPr>
            <p:cNvPr id="6" name="Group 6"/>
            <p:cNvGrpSpPr/>
            <p:nvPr/>
          </p:nvGrpSpPr>
          <p:grpSpPr>
            <a:xfrm>
              <a:off x="0" y="-3722096"/>
              <a:ext cx="4129688" cy="1869314"/>
              <a:chOff x="0" y="-3119014"/>
              <a:chExt cx="3460563" cy="1566433"/>
            </a:xfrm>
          </p:grpSpPr>
          <p:sp>
            <p:nvSpPr>
              <p:cNvPr id="7" name="Freeform 7"/>
              <p:cNvSpPr/>
              <p:nvPr/>
            </p:nvSpPr>
            <p:spPr>
              <a:xfrm>
                <a:off x="0" y="-3119014"/>
                <a:ext cx="3460563" cy="1566433"/>
              </a:xfrm>
              <a:custGeom>
                <a:avLst/>
                <a:gdLst/>
                <a:ahLst/>
                <a:cxnLst/>
                <a:rect l="l" t="t" r="r" b="b"/>
                <a:pathLst>
                  <a:path w="3460563" h="1566433">
                    <a:moveTo>
                      <a:pt x="3336103" y="1566432"/>
                    </a:moveTo>
                    <a:lnTo>
                      <a:pt x="124460" y="1566432"/>
                    </a:lnTo>
                    <a:cubicBezTo>
                      <a:pt x="55880" y="1566432"/>
                      <a:pt x="0" y="1510553"/>
                      <a:pt x="0" y="1441972"/>
                    </a:cubicBezTo>
                    <a:lnTo>
                      <a:pt x="0" y="124460"/>
                    </a:lnTo>
                    <a:cubicBezTo>
                      <a:pt x="0" y="55880"/>
                      <a:pt x="55880" y="0"/>
                      <a:pt x="124460" y="0"/>
                    </a:cubicBezTo>
                    <a:lnTo>
                      <a:pt x="3336103" y="0"/>
                    </a:lnTo>
                    <a:cubicBezTo>
                      <a:pt x="3404683" y="0"/>
                      <a:pt x="3460563" y="55880"/>
                      <a:pt x="3460563" y="124460"/>
                    </a:cubicBezTo>
                    <a:lnTo>
                      <a:pt x="3460563" y="1441973"/>
                    </a:lnTo>
                    <a:cubicBezTo>
                      <a:pt x="3460563" y="1510553"/>
                      <a:pt x="3404683" y="1566433"/>
                      <a:pt x="3336103" y="1566433"/>
                    </a:cubicBezTo>
                    <a:close/>
                  </a:path>
                </a:pathLst>
              </a:custGeom>
              <a:solidFill>
                <a:srgbClr val="4A6491"/>
              </a:solidFill>
            </p:spPr>
            <p:txBody>
              <a:bodyPr/>
              <a:lstStyle/>
              <a:p>
                <a:endParaRPr lang="en-US"/>
              </a:p>
            </p:txBody>
          </p:sp>
        </p:grpSp>
        <p:sp>
          <p:nvSpPr>
            <p:cNvPr id="8" name="TextBox 8"/>
            <p:cNvSpPr txBox="1"/>
            <p:nvPr/>
          </p:nvSpPr>
          <p:spPr>
            <a:xfrm>
              <a:off x="0" y="-3542879"/>
              <a:ext cx="4129688" cy="1580936"/>
            </a:xfrm>
            <a:prstGeom prst="rect">
              <a:avLst/>
            </a:prstGeom>
          </p:spPr>
          <p:txBody>
            <a:bodyPr lIns="0" tIns="0" rIns="0" bIns="0" rtlCol="0" anchor="t">
              <a:spAutoFit/>
            </a:bodyPr>
            <a:lstStyle/>
            <a:p>
              <a:pPr algn="ctr">
                <a:lnSpc>
                  <a:spcPts val="3079"/>
                </a:lnSpc>
              </a:pPr>
              <a:r>
                <a:rPr lang="en-US" sz="2799" dirty="0">
                  <a:solidFill>
                    <a:srgbClr val="FFFFFF"/>
                  </a:solidFill>
                  <a:latin typeface="Open Sans Extra Bold"/>
                  <a:ea typeface="Open Sans Extra Bold"/>
                  <a:cs typeface="Open Sans Extra Bold"/>
                  <a:sym typeface="Open Sans Extra Bold"/>
                </a:rPr>
                <a:t>COMMUNITY BASED ORGANIZATIONS</a:t>
              </a:r>
            </a:p>
          </p:txBody>
        </p:sp>
      </p:grpSp>
      <p:grpSp>
        <p:nvGrpSpPr>
          <p:cNvPr id="9" name="Group 9"/>
          <p:cNvGrpSpPr/>
          <p:nvPr/>
        </p:nvGrpSpPr>
        <p:grpSpPr>
          <a:xfrm>
            <a:off x="2634342" y="6040450"/>
            <a:ext cx="3097266" cy="1011461"/>
            <a:chOff x="0" y="-1"/>
            <a:chExt cx="4129688" cy="1348615"/>
          </a:xfrm>
          <a:solidFill>
            <a:schemeClr val="accent2"/>
          </a:solidFill>
        </p:grpSpPr>
        <p:grpSp>
          <p:nvGrpSpPr>
            <p:cNvPr id="10" name="Group 10"/>
            <p:cNvGrpSpPr/>
            <p:nvPr/>
          </p:nvGrpSpPr>
          <p:grpSpPr>
            <a:xfrm>
              <a:off x="0" y="-1"/>
              <a:ext cx="4129688" cy="1348615"/>
              <a:chOff x="0" y="-1"/>
              <a:chExt cx="3460563" cy="1130101"/>
            </a:xfrm>
            <a:grpFill/>
          </p:grpSpPr>
          <p:sp>
            <p:nvSpPr>
              <p:cNvPr id="11" name="Freeform 11"/>
              <p:cNvSpPr/>
              <p:nvPr/>
            </p:nvSpPr>
            <p:spPr>
              <a:xfrm>
                <a:off x="0" y="-1"/>
                <a:ext cx="3460563" cy="1130101"/>
              </a:xfrm>
              <a:custGeom>
                <a:avLst/>
                <a:gdLst/>
                <a:ahLst/>
                <a:cxnLst/>
                <a:rect l="l" t="t" r="r" b="b"/>
                <a:pathLst>
                  <a:path w="3460563" h="1130101">
                    <a:moveTo>
                      <a:pt x="3336103" y="1130100"/>
                    </a:moveTo>
                    <a:lnTo>
                      <a:pt x="124460" y="1130100"/>
                    </a:lnTo>
                    <a:cubicBezTo>
                      <a:pt x="55880" y="1130100"/>
                      <a:pt x="0" y="1074220"/>
                      <a:pt x="0" y="1005640"/>
                    </a:cubicBezTo>
                    <a:lnTo>
                      <a:pt x="0" y="124460"/>
                    </a:lnTo>
                    <a:cubicBezTo>
                      <a:pt x="0" y="55880"/>
                      <a:pt x="55880" y="0"/>
                      <a:pt x="124460" y="0"/>
                    </a:cubicBezTo>
                    <a:lnTo>
                      <a:pt x="3336103" y="0"/>
                    </a:lnTo>
                    <a:cubicBezTo>
                      <a:pt x="3404683" y="0"/>
                      <a:pt x="3460563" y="55880"/>
                      <a:pt x="3460563" y="124460"/>
                    </a:cubicBezTo>
                    <a:lnTo>
                      <a:pt x="3460563" y="1005641"/>
                    </a:lnTo>
                    <a:cubicBezTo>
                      <a:pt x="3460563" y="1074220"/>
                      <a:pt x="3404683" y="1130101"/>
                      <a:pt x="3336103" y="1130101"/>
                    </a:cubicBezTo>
                    <a:close/>
                  </a:path>
                </a:pathLst>
              </a:custGeom>
              <a:grpFill/>
            </p:spPr>
            <p:txBody>
              <a:bodyPr/>
              <a:lstStyle/>
              <a:p>
                <a:endParaRPr lang="en-US"/>
              </a:p>
            </p:txBody>
          </p:sp>
        </p:grpSp>
        <p:sp>
          <p:nvSpPr>
            <p:cNvPr id="12" name="TextBox 12"/>
            <p:cNvSpPr txBox="1"/>
            <p:nvPr/>
          </p:nvSpPr>
          <p:spPr>
            <a:xfrm>
              <a:off x="0" y="158476"/>
              <a:ext cx="4129688" cy="1060236"/>
            </a:xfrm>
            <a:prstGeom prst="rect">
              <a:avLst/>
            </a:prstGeom>
            <a:grpFill/>
          </p:spPr>
          <p:txBody>
            <a:bodyPr lIns="0" tIns="0" rIns="0" bIns="0" rtlCol="0" anchor="t">
              <a:spAutoFit/>
            </a:bodyPr>
            <a:lstStyle/>
            <a:p>
              <a:pPr algn="ctr">
                <a:lnSpc>
                  <a:spcPts val="3079"/>
                </a:lnSpc>
              </a:pPr>
              <a:r>
                <a:rPr lang="en-US" sz="2799" dirty="0">
                  <a:solidFill>
                    <a:srgbClr val="FFFFFF"/>
                  </a:solidFill>
                  <a:latin typeface="Open Sans Extra Bold"/>
                  <a:ea typeface="Open Sans Extra Bold"/>
                  <a:cs typeface="Open Sans Extra Bold"/>
                  <a:sym typeface="Open Sans Extra Bold"/>
                </a:rPr>
                <a:t>COUNTY </a:t>
              </a:r>
            </a:p>
            <a:p>
              <a:pPr algn="ctr">
                <a:lnSpc>
                  <a:spcPts val="3079"/>
                </a:lnSpc>
              </a:pPr>
              <a:r>
                <a:rPr lang="en-US" sz="2799" dirty="0">
                  <a:solidFill>
                    <a:srgbClr val="FFFFFF"/>
                  </a:solidFill>
                  <a:latin typeface="Open Sans Extra Bold"/>
                  <a:ea typeface="Open Sans Extra Bold"/>
                  <a:cs typeface="Open Sans Extra Bold"/>
                  <a:sym typeface="Open Sans Extra Bold"/>
                </a:rPr>
                <a:t>AGENCIES</a:t>
              </a:r>
            </a:p>
          </p:txBody>
        </p:sp>
      </p:grpSp>
      <p:grpSp>
        <p:nvGrpSpPr>
          <p:cNvPr id="13" name="Group 13"/>
          <p:cNvGrpSpPr/>
          <p:nvPr/>
        </p:nvGrpSpPr>
        <p:grpSpPr>
          <a:xfrm>
            <a:off x="13208367" y="5997342"/>
            <a:ext cx="3097266" cy="1011461"/>
            <a:chOff x="-369256" y="502200"/>
            <a:chExt cx="4129688" cy="1348615"/>
          </a:xfrm>
        </p:grpSpPr>
        <p:sp>
          <p:nvSpPr>
            <p:cNvPr id="15" name="Freeform 15"/>
            <p:cNvSpPr/>
            <p:nvPr/>
          </p:nvSpPr>
          <p:spPr>
            <a:xfrm>
              <a:off x="-369256" y="502200"/>
              <a:ext cx="4129688" cy="1348615"/>
            </a:xfrm>
            <a:custGeom>
              <a:avLst/>
              <a:gdLst/>
              <a:ahLst/>
              <a:cxnLst/>
              <a:rect l="l" t="t" r="r" b="b"/>
              <a:pathLst>
                <a:path w="3460563" h="1130101">
                  <a:moveTo>
                    <a:pt x="3336103" y="1130100"/>
                  </a:moveTo>
                  <a:lnTo>
                    <a:pt x="124460" y="1130100"/>
                  </a:lnTo>
                  <a:cubicBezTo>
                    <a:pt x="55880" y="1130100"/>
                    <a:pt x="0" y="1074220"/>
                    <a:pt x="0" y="1005640"/>
                  </a:cubicBezTo>
                  <a:lnTo>
                    <a:pt x="0" y="124460"/>
                  </a:lnTo>
                  <a:cubicBezTo>
                    <a:pt x="0" y="55880"/>
                    <a:pt x="55880" y="0"/>
                    <a:pt x="124460" y="0"/>
                  </a:cubicBezTo>
                  <a:lnTo>
                    <a:pt x="3336103" y="0"/>
                  </a:lnTo>
                  <a:cubicBezTo>
                    <a:pt x="3404683" y="0"/>
                    <a:pt x="3460563" y="55880"/>
                    <a:pt x="3460563" y="124460"/>
                  </a:cubicBezTo>
                  <a:lnTo>
                    <a:pt x="3460563" y="1005641"/>
                  </a:lnTo>
                  <a:cubicBezTo>
                    <a:pt x="3460563" y="1074220"/>
                    <a:pt x="3404683" y="1130101"/>
                    <a:pt x="3336103" y="1130101"/>
                  </a:cubicBezTo>
                  <a:close/>
                </a:path>
              </a:pathLst>
            </a:custGeom>
            <a:solidFill>
              <a:srgbClr val="F0C600"/>
            </a:solidFill>
          </p:spPr>
          <p:txBody>
            <a:bodyPr/>
            <a:lstStyle/>
            <a:p>
              <a:endParaRPr lang="en-US"/>
            </a:p>
          </p:txBody>
        </p:sp>
        <p:sp>
          <p:nvSpPr>
            <p:cNvPr id="19" name="TextBox 16">
              <a:extLst>
                <a:ext uri="{FF2B5EF4-FFF2-40B4-BE49-F238E27FC236}">
                  <a16:creationId xmlns:a16="http://schemas.microsoft.com/office/drawing/2014/main" id="{20F02273-E102-7B00-E12F-D6FBD9258CDF}"/>
                </a:ext>
              </a:extLst>
            </p:cNvPr>
            <p:cNvSpPr txBox="1"/>
            <p:nvPr/>
          </p:nvSpPr>
          <p:spPr>
            <a:xfrm>
              <a:off x="-369256" y="646389"/>
              <a:ext cx="4129688" cy="1060238"/>
            </a:xfrm>
            <a:prstGeom prst="rect">
              <a:avLst/>
            </a:prstGeom>
          </p:spPr>
          <p:txBody>
            <a:bodyPr lIns="0" tIns="0" rIns="0" bIns="0" rtlCol="0" anchor="t">
              <a:spAutoFit/>
            </a:bodyPr>
            <a:lstStyle/>
            <a:p>
              <a:pPr algn="ctr">
                <a:lnSpc>
                  <a:spcPts val="3079"/>
                </a:lnSpc>
              </a:pPr>
              <a:r>
                <a:rPr lang="en-US" sz="2799" dirty="0">
                  <a:solidFill>
                    <a:srgbClr val="FFFFFF"/>
                  </a:solidFill>
                  <a:latin typeface="Open Sans Extra Bold"/>
                  <a:ea typeface="Open Sans Extra Bold"/>
                  <a:cs typeface="Open Sans Extra Bold"/>
                  <a:sym typeface="Open Sans Extra Bold"/>
                </a:rPr>
                <a:t>YOUR ORGANIZATION</a:t>
              </a:r>
            </a:p>
          </p:txBody>
        </p:sp>
      </p:grpSp>
      <p:sp>
        <p:nvSpPr>
          <p:cNvPr id="17" name="TextBox 5">
            <a:extLst>
              <a:ext uri="{FF2B5EF4-FFF2-40B4-BE49-F238E27FC236}">
                <a16:creationId xmlns:a16="http://schemas.microsoft.com/office/drawing/2014/main" id="{38C76ABB-5D82-AD70-5ADB-5343163773A0}"/>
              </a:ext>
            </a:extLst>
          </p:cNvPr>
          <p:cNvSpPr txBox="1"/>
          <p:nvPr/>
        </p:nvSpPr>
        <p:spPr>
          <a:xfrm>
            <a:off x="5461184" y="2811510"/>
            <a:ext cx="7747183" cy="1795363"/>
          </a:xfrm>
          <a:prstGeom prst="rect">
            <a:avLst/>
          </a:prstGeom>
        </p:spPr>
        <p:txBody>
          <a:bodyPr wrap="square" lIns="0" tIns="0" rIns="0" bIns="0" rtlCol="0" anchor="t">
            <a:spAutoFit/>
          </a:bodyPr>
          <a:lstStyle/>
          <a:p>
            <a:pPr marL="580389" lvl="1" indent="-342900" algn="ctr">
              <a:lnSpc>
                <a:spcPts val="3519"/>
              </a:lnSpc>
              <a:buFont typeface="Wingdings" panose="05000000000000000000" pitchFamily="2" charset="2"/>
              <a:buChar char="v"/>
            </a:pPr>
            <a:r>
              <a:rPr lang="en-US" sz="3600" b="1" dirty="0">
                <a:solidFill>
                  <a:srgbClr val="3B3838"/>
                </a:solidFill>
                <a:latin typeface="Segoe UI Semibold" panose="020B0702040204020203" pitchFamily="34" charset="0"/>
                <a:ea typeface="Open Sans"/>
                <a:cs typeface="Segoe UI Semibold" panose="020B0702040204020203" pitchFamily="34" charset="0"/>
                <a:sym typeface="Open Sans"/>
              </a:rPr>
              <a:t>Immediate Enrollment</a:t>
            </a:r>
          </a:p>
          <a:p>
            <a:pPr marL="580389" lvl="1" indent="-342900" algn="ctr">
              <a:lnSpc>
                <a:spcPts val="3519"/>
              </a:lnSpc>
              <a:buFont typeface="Wingdings" panose="05000000000000000000" pitchFamily="2" charset="2"/>
              <a:buChar char="v"/>
            </a:pPr>
            <a:r>
              <a:rPr lang="en-US" sz="3600" b="1" dirty="0">
                <a:solidFill>
                  <a:srgbClr val="3B3838"/>
                </a:solidFill>
                <a:latin typeface="Segoe UI Semibold" panose="020B0702040204020203" pitchFamily="34" charset="0"/>
                <a:ea typeface="Open Sans"/>
                <a:cs typeface="Segoe UI Semibold" panose="020B0702040204020203" pitchFamily="34" charset="0"/>
                <a:sym typeface="Open Sans"/>
              </a:rPr>
              <a:t>Graduation</a:t>
            </a:r>
          </a:p>
          <a:p>
            <a:pPr marL="580389" lvl="1" indent="-342900" algn="ctr">
              <a:lnSpc>
                <a:spcPts val="3519"/>
              </a:lnSpc>
              <a:buFont typeface="Wingdings" panose="05000000000000000000" pitchFamily="2" charset="2"/>
              <a:buChar char="v"/>
            </a:pPr>
            <a:r>
              <a:rPr lang="en-US" sz="3600" b="1" dirty="0">
                <a:solidFill>
                  <a:srgbClr val="3B3838"/>
                </a:solidFill>
                <a:latin typeface="Segoe UI Semibold" panose="020B0702040204020203" pitchFamily="34" charset="0"/>
                <a:ea typeface="Open Sans"/>
                <a:cs typeface="Segoe UI Semibold" panose="020B0702040204020203" pitchFamily="34" charset="0"/>
                <a:sym typeface="Open Sans"/>
              </a:rPr>
              <a:t>School of Origin</a:t>
            </a:r>
          </a:p>
          <a:p>
            <a:pPr marL="580389" lvl="1" indent="-342900" algn="ctr">
              <a:lnSpc>
                <a:spcPts val="3519"/>
              </a:lnSpc>
              <a:buFont typeface="Wingdings" panose="05000000000000000000" pitchFamily="2" charset="2"/>
              <a:buChar char="v"/>
            </a:pPr>
            <a:r>
              <a:rPr lang="en-US" sz="3600" b="1" dirty="0">
                <a:solidFill>
                  <a:srgbClr val="3B3838"/>
                </a:solidFill>
                <a:latin typeface="Segoe UI Semibold" panose="020B0702040204020203" pitchFamily="34" charset="0"/>
                <a:ea typeface="Open Sans"/>
                <a:cs typeface="Segoe UI Semibold" panose="020B0702040204020203" pitchFamily="34" charset="0"/>
                <a:sym typeface="Open Sans"/>
              </a:rPr>
              <a:t>Education Rights Holders </a:t>
            </a:r>
          </a:p>
        </p:txBody>
      </p:sp>
      <p:grpSp>
        <p:nvGrpSpPr>
          <p:cNvPr id="20" name="Group 10">
            <a:extLst>
              <a:ext uri="{FF2B5EF4-FFF2-40B4-BE49-F238E27FC236}">
                <a16:creationId xmlns:a16="http://schemas.microsoft.com/office/drawing/2014/main" id="{DD4AEA1D-4481-A104-C0A8-129A385C9685}"/>
              </a:ext>
            </a:extLst>
          </p:cNvPr>
          <p:cNvGrpSpPr/>
          <p:nvPr/>
        </p:nvGrpSpPr>
        <p:grpSpPr>
          <a:xfrm>
            <a:off x="7389038" y="1643593"/>
            <a:ext cx="3312164" cy="831758"/>
            <a:chOff x="0" y="0"/>
            <a:chExt cx="3488756" cy="827914"/>
          </a:xfrm>
        </p:grpSpPr>
        <p:grpSp>
          <p:nvGrpSpPr>
            <p:cNvPr id="21" name="Group 11">
              <a:extLst>
                <a:ext uri="{FF2B5EF4-FFF2-40B4-BE49-F238E27FC236}">
                  <a16:creationId xmlns:a16="http://schemas.microsoft.com/office/drawing/2014/main" id="{69A55C8B-78B1-BD32-8944-6A2C1D2E2873}"/>
                </a:ext>
              </a:extLst>
            </p:cNvPr>
            <p:cNvGrpSpPr/>
            <p:nvPr/>
          </p:nvGrpSpPr>
          <p:grpSpPr>
            <a:xfrm>
              <a:off x="0" y="0"/>
              <a:ext cx="3488756" cy="827914"/>
              <a:chOff x="0" y="0"/>
              <a:chExt cx="2923480" cy="693768"/>
            </a:xfrm>
          </p:grpSpPr>
          <p:sp>
            <p:nvSpPr>
              <p:cNvPr id="23" name="Freeform 12">
                <a:extLst>
                  <a:ext uri="{FF2B5EF4-FFF2-40B4-BE49-F238E27FC236}">
                    <a16:creationId xmlns:a16="http://schemas.microsoft.com/office/drawing/2014/main" id="{0ADF2206-0727-DC24-32A1-39E32679CA3C}"/>
                  </a:ext>
                </a:extLst>
              </p:cNvPr>
              <p:cNvSpPr/>
              <p:nvPr/>
            </p:nvSpPr>
            <p:spPr>
              <a:xfrm>
                <a:off x="0" y="0"/>
                <a:ext cx="2923480" cy="693769"/>
              </a:xfrm>
              <a:custGeom>
                <a:avLst/>
                <a:gdLst/>
                <a:ahLst/>
                <a:cxnLst/>
                <a:rect l="l" t="t" r="r" b="b"/>
                <a:pathLst>
                  <a:path w="2923480" h="693769">
                    <a:moveTo>
                      <a:pt x="2799019" y="693768"/>
                    </a:moveTo>
                    <a:lnTo>
                      <a:pt x="124460" y="693768"/>
                    </a:lnTo>
                    <a:cubicBezTo>
                      <a:pt x="55880" y="693768"/>
                      <a:pt x="0" y="637889"/>
                      <a:pt x="0" y="569308"/>
                    </a:cubicBezTo>
                    <a:lnTo>
                      <a:pt x="0" y="124460"/>
                    </a:lnTo>
                    <a:cubicBezTo>
                      <a:pt x="0" y="55880"/>
                      <a:pt x="55880" y="0"/>
                      <a:pt x="124460" y="0"/>
                    </a:cubicBezTo>
                    <a:lnTo>
                      <a:pt x="2799020" y="0"/>
                    </a:lnTo>
                    <a:cubicBezTo>
                      <a:pt x="2867600" y="0"/>
                      <a:pt x="2923480" y="55880"/>
                      <a:pt x="2923480" y="124460"/>
                    </a:cubicBezTo>
                    <a:lnTo>
                      <a:pt x="2923480" y="569309"/>
                    </a:lnTo>
                    <a:cubicBezTo>
                      <a:pt x="2923480" y="637889"/>
                      <a:pt x="2867600" y="693769"/>
                      <a:pt x="2799020" y="693769"/>
                    </a:cubicBezTo>
                    <a:close/>
                  </a:path>
                </a:pathLst>
              </a:custGeom>
              <a:solidFill>
                <a:srgbClr val="287D7D"/>
              </a:solidFill>
            </p:spPr>
            <p:txBody>
              <a:bodyPr/>
              <a:lstStyle/>
              <a:p>
                <a:endParaRPr lang="en-US"/>
              </a:p>
            </p:txBody>
          </p:sp>
        </p:grpSp>
        <p:sp>
          <p:nvSpPr>
            <p:cNvPr id="22" name="TextBox 13">
              <a:extLst>
                <a:ext uri="{FF2B5EF4-FFF2-40B4-BE49-F238E27FC236}">
                  <a16:creationId xmlns:a16="http://schemas.microsoft.com/office/drawing/2014/main" id="{8CB29113-1502-E6AE-FFBD-913B3F954D1E}"/>
                </a:ext>
              </a:extLst>
            </p:cNvPr>
            <p:cNvSpPr txBox="1"/>
            <p:nvPr/>
          </p:nvSpPr>
          <p:spPr>
            <a:xfrm>
              <a:off x="0" y="158476"/>
              <a:ext cx="3488756" cy="539536"/>
            </a:xfrm>
            <a:prstGeom prst="rect">
              <a:avLst/>
            </a:prstGeom>
          </p:spPr>
          <p:txBody>
            <a:bodyPr lIns="0" tIns="0" rIns="0" bIns="0" rtlCol="0" anchor="t">
              <a:spAutoFit/>
            </a:bodyPr>
            <a:lstStyle/>
            <a:p>
              <a:pPr algn="ctr">
                <a:lnSpc>
                  <a:spcPts val="3079"/>
                </a:lnSpc>
              </a:pPr>
              <a:r>
                <a:rPr lang="en-US" sz="2799" dirty="0">
                  <a:solidFill>
                    <a:srgbClr val="FFFFFF"/>
                  </a:solidFill>
                  <a:latin typeface="Open Sans Extra Bold"/>
                  <a:ea typeface="Open Sans Extra Bold"/>
                  <a:cs typeface="Open Sans Extra Bold"/>
                  <a:sym typeface="Open Sans Extra Bold"/>
                </a:rPr>
                <a:t>VIDEO TOPICS</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043263" y="3122597"/>
            <a:ext cx="6480794" cy="0"/>
          </a:xfrm>
          <a:prstGeom prst="line">
            <a:avLst/>
          </a:prstGeom>
          <a:ln w="66675" cap="flat">
            <a:solidFill>
              <a:srgbClr val="EA6045"/>
            </a:solidFill>
            <a:prstDash val="solid"/>
            <a:headEnd type="none" w="sm" len="sm"/>
            <a:tailEnd type="none" w="sm" len="sm"/>
          </a:ln>
        </p:spPr>
        <p:txBody>
          <a:bodyPr/>
          <a:lstStyle/>
          <a:p>
            <a:endParaRPr lang="en-US"/>
          </a:p>
        </p:txBody>
      </p:sp>
      <p:sp>
        <p:nvSpPr>
          <p:cNvPr id="3" name="TextBox 3"/>
          <p:cNvSpPr txBox="1"/>
          <p:nvPr/>
        </p:nvSpPr>
        <p:spPr>
          <a:xfrm>
            <a:off x="1043263" y="1313367"/>
            <a:ext cx="11725275" cy="1410643"/>
          </a:xfrm>
          <a:prstGeom prst="rect">
            <a:avLst/>
          </a:prstGeom>
        </p:spPr>
        <p:txBody>
          <a:bodyPr wrap="square" lIns="0" tIns="0" rIns="0" bIns="0" rtlCol="0" anchor="t">
            <a:spAutoFit/>
          </a:bodyPr>
          <a:lstStyle/>
          <a:p>
            <a:pPr algn="l">
              <a:lnSpc>
                <a:spcPts val="5500"/>
              </a:lnSpc>
            </a:pPr>
            <a:r>
              <a:rPr lang="en-US" sz="5000" dirty="0">
                <a:solidFill>
                  <a:srgbClr val="3B3838"/>
                </a:solidFill>
                <a:latin typeface="Open Sans Extra Bold"/>
                <a:ea typeface="Open Sans Extra Bold"/>
                <a:cs typeface="Open Sans Extra Bold"/>
                <a:sym typeface="Open Sans Extra Bold"/>
              </a:rPr>
              <a:t>DISCUSSION &amp; </a:t>
            </a:r>
          </a:p>
          <a:p>
            <a:pPr algn="l">
              <a:lnSpc>
                <a:spcPts val="5500"/>
              </a:lnSpc>
            </a:pPr>
            <a:r>
              <a:rPr lang="en-US" sz="5000" dirty="0">
                <a:solidFill>
                  <a:srgbClr val="3B3838"/>
                </a:solidFill>
                <a:latin typeface="Open Sans Extra Bold"/>
                <a:ea typeface="Open Sans Extra Bold"/>
                <a:cs typeface="Open Sans Extra Bold"/>
                <a:sym typeface="Open Sans Extra Bold"/>
              </a:rPr>
              <a:t>CALL TO ACTION</a:t>
            </a:r>
          </a:p>
        </p:txBody>
      </p:sp>
      <p:sp>
        <p:nvSpPr>
          <p:cNvPr id="4" name="TextBox 4"/>
          <p:cNvSpPr txBox="1"/>
          <p:nvPr/>
        </p:nvSpPr>
        <p:spPr>
          <a:xfrm>
            <a:off x="1043263" y="5775831"/>
            <a:ext cx="4761779" cy="850265"/>
          </a:xfrm>
          <a:prstGeom prst="rect">
            <a:avLst/>
          </a:prstGeom>
        </p:spPr>
        <p:txBody>
          <a:bodyPr lIns="0" tIns="0" rIns="0" bIns="0" rtlCol="0" anchor="t">
            <a:spAutoFit/>
          </a:bodyPr>
          <a:lstStyle/>
          <a:p>
            <a:pPr algn="l">
              <a:lnSpc>
                <a:spcPts val="3520"/>
              </a:lnSpc>
            </a:pPr>
            <a:r>
              <a:rPr lang="en-US" sz="2200">
                <a:solidFill>
                  <a:srgbClr val="3B3838"/>
                </a:solidFill>
                <a:latin typeface="Open Sans"/>
                <a:ea typeface="Open Sans"/>
                <a:cs typeface="Open Sans"/>
                <a:sym typeface="Open Sans"/>
              </a:rPr>
              <a:t>How do you currently engage youth around education rights?</a:t>
            </a:r>
          </a:p>
        </p:txBody>
      </p:sp>
      <p:sp>
        <p:nvSpPr>
          <p:cNvPr id="5" name="TextBox 5"/>
          <p:cNvSpPr txBox="1"/>
          <p:nvPr/>
        </p:nvSpPr>
        <p:spPr>
          <a:xfrm>
            <a:off x="6763110" y="5775831"/>
            <a:ext cx="4761779" cy="850265"/>
          </a:xfrm>
          <a:prstGeom prst="rect">
            <a:avLst/>
          </a:prstGeom>
        </p:spPr>
        <p:txBody>
          <a:bodyPr lIns="0" tIns="0" rIns="0" bIns="0" rtlCol="0" anchor="t">
            <a:spAutoFit/>
          </a:bodyPr>
          <a:lstStyle/>
          <a:p>
            <a:pPr algn="l">
              <a:lnSpc>
                <a:spcPts val="3520"/>
              </a:lnSpc>
            </a:pPr>
            <a:r>
              <a:rPr lang="en-US" sz="2200" dirty="0">
                <a:solidFill>
                  <a:srgbClr val="3B3838"/>
                </a:solidFill>
                <a:latin typeface="Open Sans"/>
                <a:ea typeface="Open Sans"/>
                <a:cs typeface="Open Sans"/>
                <a:sym typeface="Open Sans"/>
              </a:rPr>
              <a:t>How can/will you use these videos in your work?</a:t>
            </a:r>
          </a:p>
        </p:txBody>
      </p:sp>
      <p:sp>
        <p:nvSpPr>
          <p:cNvPr id="6" name="TextBox 6"/>
          <p:cNvSpPr txBox="1"/>
          <p:nvPr/>
        </p:nvSpPr>
        <p:spPr>
          <a:xfrm>
            <a:off x="12497521" y="5775831"/>
            <a:ext cx="4761779" cy="2204834"/>
          </a:xfrm>
          <a:prstGeom prst="rect">
            <a:avLst/>
          </a:prstGeom>
        </p:spPr>
        <p:txBody>
          <a:bodyPr lIns="0" tIns="0" rIns="0" bIns="0" rtlCol="0" anchor="t">
            <a:spAutoFit/>
          </a:bodyPr>
          <a:lstStyle/>
          <a:p>
            <a:pPr algn="l">
              <a:lnSpc>
                <a:spcPts val="3520"/>
              </a:lnSpc>
            </a:pPr>
            <a:r>
              <a:rPr lang="en-US" sz="2200" dirty="0">
                <a:solidFill>
                  <a:srgbClr val="3B3838"/>
                </a:solidFill>
                <a:latin typeface="Open Sans"/>
                <a:ea typeface="Open Sans"/>
                <a:cs typeface="Open Sans"/>
                <a:sym typeface="Open Sans"/>
              </a:rPr>
              <a:t>How can we integrate these videos into existing trainings/processes to ensure that youth have conversations about their education rights often?</a:t>
            </a:r>
          </a:p>
        </p:txBody>
      </p:sp>
      <p:grpSp>
        <p:nvGrpSpPr>
          <p:cNvPr id="7" name="Group 7"/>
          <p:cNvGrpSpPr/>
          <p:nvPr/>
        </p:nvGrpSpPr>
        <p:grpSpPr>
          <a:xfrm>
            <a:off x="1043263" y="4755948"/>
            <a:ext cx="681753" cy="621570"/>
            <a:chOff x="0" y="0"/>
            <a:chExt cx="909004" cy="828760"/>
          </a:xfrm>
        </p:grpSpPr>
        <p:grpSp>
          <p:nvGrpSpPr>
            <p:cNvPr id="8" name="Group 8"/>
            <p:cNvGrpSpPr/>
            <p:nvPr/>
          </p:nvGrpSpPr>
          <p:grpSpPr>
            <a:xfrm>
              <a:off x="0" y="0"/>
              <a:ext cx="909004" cy="828760"/>
              <a:chOff x="0" y="0"/>
              <a:chExt cx="761719" cy="694478"/>
            </a:xfrm>
          </p:grpSpPr>
          <p:sp>
            <p:nvSpPr>
              <p:cNvPr id="9" name="Freeform 9"/>
              <p:cNvSpPr/>
              <p:nvPr/>
            </p:nvSpPr>
            <p:spPr>
              <a:xfrm>
                <a:off x="0" y="0"/>
                <a:ext cx="761720" cy="694478"/>
              </a:xfrm>
              <a:custGeom>
                <a:avLst/>
                <a:gdLst/>
                <a:ahLst/>
                <a:cxnLst/>
                <a:rect l="l" t="t" r="r" b="b"/>
                <a:pathLst>
                  <a:path w="761720" h="694478">
                    <a:moveTo>
                      <a:pt x="637259" y="694478"/>
                    </a:moveTo>
                    <a:lnTo>
                      <a:pt x="124460" y="694478"/>
                    </a:lnTo>
                    <a:cubicBezTo>
                      <a:pt x="55880" y="694478"/>
                      <a:pt x="0" y="638598"/>
                      <a:pt x="0" y="570018"/>
                    </a:cubicBezTo>
                    <a:lnTo>
                      <a:pt x="0" y="124460"/>
                    </a:lnTo>
                    <a:cubicBezTo>
                      <a:pt x="0" y="55880"/>
                      <a:pt x="55880" y="0"/>
                      <a:pt x="124460" y="0"/>
                    </a:cubicBezTo>
                    <a:lnTo>
                      <a:pt x="637260" y="0"/>
                    </a:lnTo>
                    <a:cubicBezTo>
                      <a:pt x="705840" y="0"/>
                      <a:pt x="761720" y="55880"/>
                      <a:pt x="761720" y="124460"/>
                    </a:cubicBezTo>
                    <a:lnTo>
                      <a:pt x="761720" y="570018"/>
                    </a:lnTo>
                    <a:cubicBezTo>
                      <a:pt x="761720" y="638598"/>
                      <a:pt x="705840" y="694478"/>
                      <a:pt x="637260" y="694478"/>
                    </a:cubicBezTo>
                    <a:close/>
                  </a:path>
                </a:pathLst>
              </a:custGeom>
              <a:solidFill>
                <a:srgbClr val="F0C600"/>
              </a:solidFill>
            </p:spPr>
            <p:txBody>
              <a:bodyPr/>
              <a:lstStyle/>
              <a:p>
                <a:endParaRPr lang="en-US"/>
              </a:p>
            </p:txBody>
          </p:sp>
        </p:grpSp>
        <p:sp>
          <p:nvSpPr>
            <p:cNvPr id="10" name="TextBox 10"/>
            <p:cNvSpPr txBox="1"/>
            <p:nvPr/>
          </p:nvSpPr>
          <p:spPr>
            <a:xfrm>
              <a:off x="0" y="158476"/>
              <a:ext cx="909004" cy="540383"/>
            </a:xfrm>
            <a:prstGeom prst="rect">
              <a:avLst/>
            </a:prstGeom>
          </p:spPr>
          <p:txBody>
            <a:bodyPr lIns="0" tIns="0" rIns="0" bIns="0" rtlCol="0" anchor="t">
              <a:spAutoFit/>
            </a:bodyPr>
            <a:lstStyle/>
            <a:p>
              <a:pPr algn="ctr">
                <a:lnSpc>
                  <a:spcPts val="3079"/>
                </a:lnSpc>
              </a:pPr>
              <a:r>
                <a:rPr lang="en-US" sz="2799">
                  <a:solidFill>
                    <a:srgbClr val="FFFFFF"/>
                  </a:solidFill>
                  <a:latin typeface="Open Sans Extra Bold"/>
                  <a:ea typeface="Open Sans Extra Bold"/>
                  <a:cs typeface="Open Sans Extra Bold"/>
                  <a:sym typeface="Open Sans Extra Bold"/>
                </a:rPr>
                <a:t>Q.</a:t>
              </a:r>
            </a:p>
          </p:txBody>
        </p:sp>
      </p:grpSp>
      <p:grpSp>
        <p:nvGrpSpPr>
          <p:cNvPr id="11" name="Group 11"/>
          <p:cNvGrpSpPr/>
          <p:nvPr/>
        </p:nvGrpSpPr>
        <p:grpSpPr>
          <a:xfrm>
            <a:off x="6763110" y="4755948"/>
            <a:ext cx="681753" cy="621570"/>
            <a:chOff x="0" y="0"/>
            <a:chExt cx="909004" cy="828760"/>
          </a:xfrm>
        </p:grpSpPr>
        <p:grpSp>
          <p:nvGrpSpPr>
            <p:cNvPr id="12" name="Group 12"/>
            <p:cNvGrpSpPr/>
            <p:nvPr/>
          </p:nvGrpSpPr>
          <p:grpSpPr>
            <a:xfrm>
              <a:off x="0" y="0"/>
              <a:ext cx="909004" cy="828760"/>
              <a:chOff x="0" y="0"/>
              <a:chExt cx="761719" cy="694478"/>
            </a:xfrm>
          </p:grpSpPr>
          <p:sp>
            <p:nvSpPr>
              <p:cNvPr id="13" name="Freeform 13"/>
              <p:cNvSpPr/>
              <p:nvPr/>
            </p:nvSpPr>
            <p:spPr>
              <a:xfrm>
                <a:off x="0" y="0"/>
                <a:ext cx="761720" cy="694478"/>
              </a:xfrm>
              <a:custGeom>
                <a:avLst/>
                <a:gdLst/>
                <a:ahLst/>
                <a:cxnLst/>
                <a:rect l="l" t="t" r="r" b="b"/>
                <a:pathLst>
                  <a:path w="761720" h="694478">
                    <a:moveTo>
                      <a:pt x="637259" y="694478"/>
                    </a:moveTo>
                    <a:lnTo>
                      <a:pt x="124460" y="694478"/>
                    </a:lnTo>
                    <a:cubicBezTo>
                      <a:pt x="55880" y="694478"/>
                      <a:pt x="0" y="638598"/>
                      <a:pt x="0" y="570018"/>
                    </a:cubicBezTo>
                    <a:lnTo>
                      <a:pt x="0" y="124460"/>
                    </a:lnTo>
                    <a:cubicBezTo>
                      <a:pt x="0" y="55880"/>
                      <a:pt x="55880" y="0"/>
                      <a:pt x="124460" y="0"/>
                    </a:cubicBezTo>
                    <a:lnTo>
                      <a:pt x="637260" y="0"/>
                    </a:lnTo>
                    <a:cubicBezTo>
                      <a:pt x="705840" y="0"/>
                      <a:pt x="761720" y="55880"/>
                      <a:pt x="761720" y="124460"/>
                    </a:cubicBezTo>
                    <a:lnTo>
                      <a:pt x="761720" y="570018"/>
                    </a:lnTo>
                    <a:cubicBezTo>
                      <a:pt x="761720" y="638598"/>
                      <a:pt x="705840" y="694478"/>
                      <a:pt x="637260" y="694478"/>
                    </a:cubicBezTo>
                    <a:close/>
                  </a:path>
                </a:pathLst>
              </a:custGeom>
              <a:solidFill>
                <a:srgbClr val="287D7D"/>
              </a:solidFill>
            </p:spPr>
            <p:txBody>
              <a:bodyPr/>
              <a:lstStyle/>
              <a:p>
                <a:endParaRPr lang="en-US"/>
              </a:p>
            </p:txBody>
          </p:sp>
        </p:grpSp>
        <p:sp>
          <p:nvSpPr>
            <p:cNvPr id="14" name="TextBox 14"/>
            <p:cNvSpPr txBox="1"/>
            <p:nvPr/>
          </p:nvSpPr>
          <p:spPr>
            <a:xfrm>
              <a:off x="0" y="158476"/>
              <a:ext cx="909004" cy="540383"/>
            </a:xfrm>
            <a:prstGeom prst="rect">
              <a:avLst/>
            </a:prstGeom>
          </p:spPr>
          <p:txBody>
            <a:bodyPr lIns="0" tIns="0" rIns="0" bIns="0" rtlCol="0" anchor="t">
              <a:spAutoFit/>
            </a:bodyPr>
            <a:lstStyle/>
            <a:p>
              <a:pPr algn="ctr">
                <a:lnSpc>
                  <a:spcPts val="3079"/>
                </a:lnSpc>
              </a:pPr>
              <a:r>
                <a:rPr lang="en-US" sz="2799">
                  <a:solidFill>
                    <a:srgbClr val="FFFFFF"/>
                  </a:solidFill>
                  <a:latin typeface="Open Sans Extra Bold"/>
                  <a:ea typeface="Open Sans Extra Bold"/>
                  <a:cs typeface="Open Sans Extra Bold"/>
                  <a:sym typeface="Open Sans Extra Bold"/>
                </a:rPr>
                <a:t>Q.</a:t>
              </a:r>
            </a:p>
          </p:txBody>
        </p:sp>
      </p:grpSp>
      <p:grpSp>
        <p:nvGrpSpPr>
          <p:cNvPr id="15" name="Group 15"/>
          <p:cNvGrpSpPr/>
          <p:nvPr/>
        </p:nvGrpSpPr>
        <p:grpSpPr>
          <a:xfrm>
            <a:off x="12497521" y="4755948"/>
            <a:ext cx="681753" cy="621570"/>
            <a:chOff x="0" y="0"/>
            <a:chExt cx="909004" cy="828760"/>
          </a:xfrm>
        </p:grpSpPr>
        <p:grpSp>
          <p:nvGrpSpPr>
            <p:cNvPr id="16" name="Group 16"/>
            <p:cNvGrpSpPr/>
            <p:nvPr/>
          </p:nvGrpSpPr>
          <p:grpSpPr>
            <a:xfrm>
              <a:off x="0" y="0"/>
              <a:ext cx="909004" cy="828760"/>
              <a:chOff x="0" y="0"/>
              <a:chExt cx="761719" cy="694478"/>
            </a:xfrm>
          </p:grpSpPr>
          <p:sp>
            <p:nvSpPr>
              <p:cNvPr id="17" name="Freeform 17"/>
              <p:cNvSpPr/>
              <p:nvPr/>
            </p:nvSpPr>
            <p:spPr>
              <a:xfrm>
                <a:off x="0" y="0"/>
                <a:ext cx="761720" cy="694478"/>
              </a:xfrm>
              <a:custGeom>
                <a:avLst/>
                <a:gdLst/>
                <a:ahLst/>
                <a:cxnLst/>
                <a:rect l="l" t="t" r="r" b="b"/>
                <a:pathLst>
                  <a:path w="761720" h="694478">
                    <a:moveTo>
                      <a:pt x="637259" y="694478"/>
                    </a:moveTo>
                    <a:lnTo>
                      <a:pt x="124460" y="694478"/>
                    </a:lnTo>
                    <a:cubicBezTo>
                      <a:pt x="55880" y="694478"/>
                      <a:pt x="0" y="638598"/>
                      <a:pt x="0" y="570018"/>
                    </a:cubicBezTo>
                    <a:lnTo>
                      <a:pt x="0" y="124460"/>
                    </a:lnTo>
                    <a:cubicBezTo>
                      <a:pt x="0" y="55880"/>
                      <a:pt x="55880" y="0"/>
                      <a:pt x="124460" y="0"/>
                    </a:cubicBezTo>
                    <a:lnTo>
                      <a:pt x="637260" y="0"/>
                    </a:lnTo>
                    <a:cubicBezTo>
                      <a:pt x="705840" y="0"/>
                      <a:pt x="761720" y="55880"/>
                      <a:pt x="761720" y="124460"/>
                    </a:cubicBezTo>
                    <a:lnTo>
                      <a:pt x="761720" y="570018"/>
                    </a:lnTo>
                    <a:cubicBezTo>
                      <a:pt x="761720" y="638598"/>
                      <a:pt x="705840" y="694478"/>
                      <a:pt x="637260" y="694478"/>
                    </a:cubicBezTo>
                    <a:close/>
                  </a:path>
                </a:pathLst>
              </a:custGeom>
              <a:solidFill>
                <a:srgbClr val="EA6045"/>
              </a:solidFill>
            </p:spPr>
            <p:txBody>
              <a:bodyPr/>
              <a:lstStyle/>
              <a:p>
                <a:endParaRPr lang="en-US"/>
              </a:p>
            </p:txBody>
          </p:sp>
        </p:grpSp>
        <p:sp>
          <p:nvSpPr>
            <p:cNvPr id="18" name="TextBox 18"/>
            <p:cNvSpPr txBox="1"/>
            <p:nvPr/>
          </p:nvSpPr>
          <p:spPr>
            <a:xfrm>
              <a:off x="0" y="158476"/>
              <a:ext cx="909004" cy="540383"/>
            </a:xfrm>
            <a:prstGeom prst="rect">
              <a:avLst/>
            </a:prstGeom>
          </p:spPr>
          <p:txBody>
            <a:bodyPr lIns="0" tIns="0" rIns="0" bIns="0" rtlCol="0" anchor="t">
              <a:spAutoFit/>
            </a:bodyPr>
            <a:lstStyle/>
            <a:p>
              <a:pPr algn="ctr">
                <a:lnSpc>
                  <a:spcPts val="3079"/>
                </a:lnSpc>
              </a:pPr>
              <a:r>
                <a:rPr lang="en-US" sz="2799">
                  <a:solidFill>
                    <a:srgbClr val="FFFFFF"/>
                  </a:solidFill>
                  <a:latin typeface="Open Sans Extra Bold"/>
                  <a:ea typeface="Open Sans Extra Bold"/>
                  <a:cs typeface="Open Sans Extra Bold"/>
                  <a:sym typeface="Open Sans Extra Bold"/>
                </a:rPr>
                <a:t>Q.</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6077</TotalTime>
  <Words>1191</Words>
  <Application>Microsoft Office PowerPoint</Application>
  <PresentationFormat>Custom</PresentationFormat>
  <Paragraphs>144</Paragraphs>
  <Slides>10</Slides>
  <Notes>10</Notes>
  <HiddenSlides>0</HiddenSlides>
  <MMClips>2</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Wingdings</vt:lpstr>
      <vt:lpstr>Segoe UI Semibold</vt:lpstr>
      <vt:lpstr>Open Sans</vt:lpstr>
      <vt:lpstr>Arial</vt:lpstr>
      <vt:lpstr>Segoe UI</vt:lpstr>
      <vt:lpstr>Calibri</vt:lpstr>
      <vt:lpstr>Aptos</vt:lpstr>
      <vt:lpstr>Open Sans Extra Bold</vt:lpstr>
      <vt:lpstr>Open Sans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Rights For Young People and By Young People</dc:title>
  <dc:creator>Lundqvist, Barbara</dc:creator>
  <cp:lastModifiedBy>Hughes, Evelyn</cp:lastModifiedBy>
  <cp:revision>27</cp:revision>
  <cp:lastPrinted>2025-03-04T16:56:34Z</cp:lastPrinted>
  <dcterms:created xsi:type="dcterms:W3CDTF">2006-08-16T00:00:00Z</dcterms:created>
  <dcterms:modified xsi:type="dcterms:W3CDTF">2025-03-04T18:46:58Z</dcterms:modified>
  <dc:identifier>DAGSWggWtrY</dc:identifier>
  <cp:contentStatus/>
</cp:coreProperties>
</file>