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4" r:id="rId4"/>
    <p:sldId id="265" r:id="rId5"/>
    <p:sldId id="270" r:id="rId6"/>
    <p:sldId id="277" r:id="rId7"/>
    <p:sldId id="261" r:id="rId8"/>
    <p:sldId id="279" r:id="rId9"/>
    <p:sldId id="284" r:id="rId10"/>
    <p:sldId id="286" r:id="rId11"/>
    <p:sldId id="280" r:id="rId12"/>
    <p:sldId id="283" r:id="rId13"/>
    <p:sldId id="282" r:id="rId14"/>
    <p:sldId id="266" r:id="rId15"/>
    <p:sldId id="263" r:id="rId16"/>
    <p:sldId id="267" r:id="rId17"/>
    <p:sldId id="617" r:id="rId18"/>
    <p:sldId id="299" r:id="rId19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8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E6A97A4-75E8-444E-86EA-7CB0E9C537A6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FAC2B053-2632-4B7E-BF14-3E50C9ADF6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67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8655-3BA2-4056-A975-4DD021A18E20}" type="slidenum">
              <a:rPr lang="en-US" smtClean="0"/>
              <a:t>18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/>
              <a:t>DRAFT - FOR COMMISSIONER USE ONLY</a:t>
            </a:r>
          </a:p>
        </p:txBody>
      </p:sp>
    </p:spTree>
    <p:extLst>
      <p:ext uri="{BB962C8B-B14F-4D97-AF65-F5344CB8AC3E}">
        <p14:creationId xmlns:p14="http://schemas.microsoft.com/office/powerpoint/2010/main" val="328902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62478-5998-4A03-B779-0450E2D49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1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29470-E44A-4B43-9F77-D25D74062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457200" indent="-457200" algn="ctr">
              <a:buClr>
                <a:srgbClr val="0070C0"/>
              </a:buClr>
              <a:buFont typeface="Wingdings" panose="05000000000000000000" pitchFamily="2" charset="2"/>
              <a:buChar char="§"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C9B61-620E-400F-8E70-BA6012922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F474-8BF0-4169-8BD7-E96BC8C69614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61E75-DB5E-4DAA-BD44-E1B67AD91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756EC-EAA5-4B85-8495-CB88C24F8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252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8C04E-9107-47D6-9642-D0950020A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BEC346-F579-4ECB-8C02-5657EE13B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87FF6-6AF3-47D6-AC0D-2951B693C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20F7-0E5B-4722-9E05-7E1CC635B0D2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577B5-D310-43B9-8F26-3B1C67CA6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28470-3976-4E6E-8202-72BF1034E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90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526182-2264-453C-BFD8-70ECC03FE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86FC5F-8835-4162-A1F5-9A8DC5AE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DFCD3-D23B-402D-B6F6-350AE0BE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937-97BC-4638-A6E2-A53877D9B625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F333D-2828-4934-BF35-1B88CD474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EDBDE-1217-4570-9095-08EF1B501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3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249D-78DF-422D-8180-4EE8DC96F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FE887-3D7F-4EC4-8B18-E7DC78C8F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0070C0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70C0"/>
              </a:buClr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70C0"/>
              </a:buClr>
              <a:buFont typeface="Calibri" panose="020F0502020204030204" pitchFamily="34" charset="0"/>
              <a:buChar char="−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4735A-2953-48B1-9B04-00FF88396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6FA03-6877-4D8A-B1FE-CE608586C1F2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D1DCB-F512-42BF-BE14-E569288C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733FD-857B-41AF-8527-4F8BDBB94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59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7360D-FA23-4962-A173-10ABAA78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FB014-8F75-433B-86B8-7FEA1F46E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F987E-A5BA-4A9C-AC3D-1202B5B0C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A40E-E933-4649-B149-B4390D8CB9A4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968CC-E664-4CB6-BBF5-27273CE5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9D0AC-ADBF-4F88-A19D-6325A2CF2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33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8B76E-230C-42C9-ACFA-737F08E9E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270A9-5B8B-4509-A6A0-4335E4E7CA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9D5863-00E2-461D-BF08-A54EC5BEE8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04922-16A7-4B86-BFDE-374CFCDAF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2149-77E5-4016-82F7-DA32EFF38468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5A882-6F84-4A3B-84DD-1AB911921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7C919-4501-4715-BF45-A24728828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097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10612-5948-4501-AE2A-215ED3902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0EAD91-2554-4E37-B1C4-8F67852C2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8DEB6C-90B5-4BBA-B994-5DCFC7B1F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64BBCA-B6EA-4E54-8633-B58225669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FD9C18-84C3-4220-BCC4-E73A1C1175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20FBB4-3227-4B7D-8D31-141438680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E576-572F-48FB-8926-85F83EF9B8E7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47723A-01DB-4E57-9937-A51892B3A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4E741-20DA-4410-BB82-EB1DEBC51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0708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E5D7-85B8-4AF4-A621-2B6740B70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0E4BEA-6F06-4D26-A66B-F1859D48B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199-C368-412E-9B12-A7E63C85D051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1940A3-B210-43DF-9062-6451A73A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18397D-EF01-4306-A045-696100E35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875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3C9637-0CFC-4272-900B-771BBBAFB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ADF8-D87A-4EAB-835A-AA1AAB4FBF90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250B58-15B7-487F-8BBE-B42ECD69D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1959B-B657-4C1C-BD84-EE510B27C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6043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25FA1-8421-4FD6-BBC7-220A4A737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4E7FC-CDDC-4EB1-B979-E914002DB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FDF78-ECEA-468B-B5CF-9D4219C837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1ABF8-5F7F-4C7F-9024-E2ED5260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D96E-E9FA-474A-80D4-42D2C1A9AD9B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621FCD-428C-4C40-AA3A-F5E17DEA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D7CB1-2BDD-4FA5-86B8-CCCD063C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666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1EA35-CAFD-42B9-B040-B4CE730AB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5D8D84-5C1E-44D8-9FB2-53E2B14676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5B550-457A-42FA-A2E2-383F59053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3F145-3F14-4F70-9FBA-64DC28A8D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D906-2478-46CE-9C32-5F9AC24FD8AC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89664-1798-4845-A8FB-FDDF6F49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B0BE3-F186-4F5C-A3D4-1B49BA33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625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C0C730-7ECB-4A9C-9E68-454FC10D4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76756-49A1-4C65-A023-F1B62029D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565C2-8A40-435F-AA74-2624181FAC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4DE7A-EDC0-46B1-AC44-A78544181BE5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8E9FA-6B9D-4DDA-A2AE-05A3362958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DD267-3198-4355-AEFB-835E01A03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49103-662D-4465-BEA6-03CDBF958F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1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hyperlink" Target="mailto:hivcomm@lachiv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7E1AD-2B88-4AD2-8365-5BCE0F4E8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018"/>
            <a:ext cx="9144000" cy="4157472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rgbClr val="002060"/>
                </a:solidFill>
              </a:rPr>
            </a:br>
            <a:br>
              <a:rPr lang="en-US" dirty="0">
                <a:solidFill>
                  <a:srgbClr val="002060"/>
                </a:solidFill>
              </a:rPr>
            </a:br>
            <a:br>
              <a:rPr lang="en-US" dirty="0">
                <a:solidFill>
                  <a:srgbClr val="002060"/>
                </a:solidFill>
              </a:rPr>
            </a:b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Service Standards Development</a:t>
            </a:r>
            <a:br>
              <a:rPr lang="en-US" dirty="0">
                <a:solidFill>
                  <a:srgbClr val="002060"/>
                </a:solidFill>
              </a:rPr>
            </a:b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1600" dirty="0">
                <a:solidFill>
                  <a:srgbClr val="002060"/>
                </a:solidFill>
              </a:rPr>
              <a:t>Courtesy of Emily Gantz McKay </a:t>
            </a:r>
            <a:br>
              <a:rPr lang="en-US" sz="1600" dirty="0">
                <a:solidFill>
                  <a:srgbClr val="002060"/>
                </a:solidFill>
              </a:rPr>
            </a:br>
            <a:r>
              <a:rPr lang="en-US" sz="1600" dirty="0">
                <a:solidFill>
                  <a:srgbClr val="002060"/>
                </a:solidFill>
              </a:rPr>
              <a:t>Through the JSI Planning CHATT Project</a:t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/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D15C2-E481-40A8-B443-5BADD06A8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8656" y="4690512"/>
            <a:ext cx="9144000" cy="16557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Updated 12.20.21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FB4CA7-B314-46F1-A1A4-237B3C29916A}"/>
              </a:ext>
            </a:extLst>
          </p:cNvPr>
          <p:cNvCxnSpPr/>
          <p:nvPr/>
        </p:nvCxnSpPr>
        <p:spPr>
          <a:xfrm>
            <a:off x="1633728" y="3791712"/>
            <a:ext cx="8948928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FCFC3-0FE1-4D15-8745-8F1567C1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1</a:t>
            </a:fld>
            <a:endParaRPr lang="en-US" dirty="0"/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42116A8-A372-41E1-865A-E16056F56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3573" y="5715573"/>
            <a:ext cx="2952750" cy="952500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64F309FC-19F6-4392-81EF-2EAECFBF717D}"/>
              </a:ext>
            </a:extLst>
          </p:cNvPr>
          <p:cNvSpPr txBox="1"/>
          <p:nvPr/>
        </p:nvSpPr>
        <p:spPr>
          <a:xfrm>
            <a:off x="1633728" y="16996"/>
            <a:ext cx="9144000" cy="1569493"/>
          </a:xfrm>
          <a:prstGeom prst="rect">
            <a:avLst/>
          </a:prstGeom>
          <a:solidFill>
            <a:srgbClr val="4472C4">
              <a:lumMod val="75000"/>
            </a:srgbClr>
          </a:solidFill>
          <a:ln w="6350">
            <a:solidFill>
              <a:srgbClr val="4472C4">
                <a:lumMod val="75000"/>
              </a:srgb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US" sz="2800" kern="0" cap="all" dirty="0">
                <a:solidFill>
                  <a:srgbClr val="FFFFFF"/>
                </a:solidFill>
                <a:latin typeface="Franklin Gothic Demi Cond" panose="020B0706030402020204" pitchFamily="34" charset="0"/>
                <a:ea typeface="Calibri" panose="020F0502020204030204" pitchFamily="34" charset="0"/>
                <a:cs typeface="Leelawadee UI" panose="020B0502040204020203" pitchFamily="34" charset="-34"/>
              </a:rPr>
              <a:t>TRAINING</a:t>
            </a:r>
            <a:endParaRPr lang="en-US" sz="1100" kern="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014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941" y="230245"/>
            <a:ext cx="10515600" cy="846533"/>
          </a:xfrm>
        </p:spPr>
        <p:txBody>
          <a:bodyPr>
            <a:normAutofit/>
          </a:bodyPr>
          <a:lstStyle/>
          <a:p>
            <a:r>
              <a:rPr lang="en-US" dirty="0"/>
              <a:t>Annual Service Standards (SS) Cycle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04352" y="6318043"/>
            <a:ext cx="2743200" cy="365125"/>
          </a:xfrm>
        </p:spPr>
        <p:txBody>
          <a:bodyPr/>
          <a:lstStyle/>
          <a:p>
            <a:fld id="{78449103-662D-4465-BEA6-03CDBF958F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AA82A2-0F29-4C87-A085-3AAAA2C24367}"/>
              </a:ext>
            </a:extLst>
          </p:cNvPr>
          <p:cNvCxnSpPr>
            <a:cxnSpLocks/>
          </p:cNvCxnSpPr>
          <p:nvPr/>
        </p:nvCxnSpPr>
        <p:spPr>
          <a:xfrm flipV="1">
            <a:off x="493597" y="972657"/>
            <a:ext cx="10515600" cy="29028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617762" y="3053152"/>
            <a:ext cx="2394856" cy="16494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Final Commission approval of SS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99006" y="1335326"/>
            <a:ext cx="2286001" cy="10314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Commission review and public comment period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69465" y="4068915"/>
            <a:ext cx="3069773" cy="1079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Feedback to Commission on subrecipient implementation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375357" y="4034153"/>
            <a:ext cx="2982108" cy="9981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Dissemination of SS,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 including to non-RWHAP Providers via COH website 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824374" y="2787939"/>
            <a:ext cx="3712030" cy="8225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Use of SS in RFPs, contracts, monitoring/quality assurance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95787" y="1373857"/>
            <a:ext cx="2774678" cy="10270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002060"/>
                </a:solidFill>
                <a:latin typeface="Arial Narrow" panose="020B0606020202030204" pitchFamily="34" charset="0"/>
              </a:rPr>
              <a:t>Committee scheduling of reviews, based on PP&amp;A service rankings/directives or DHSP RFP schedule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081486" y="1331683"/>
            <a:ext cx="2895596" cy="10387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ERP input/review, with DHSP participation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487525" y="1335267"/>
            <a:ext cx="2437461" cy="10387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SBP review and revision of service standards (SS)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334214" y="2769073"/>
            <a:ext cx="2399717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SS to DHSP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3189305" y="1742476"/>
            <a:ext cx="343822" cy="275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187217" y="3435270"/>
            <a:ext cx="413691" cy="2876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8919358" y="1756990"/>
            <a:ext cx="343822" cy="275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5839741" y="1777580"/>
            <a:ext cx="343822" cy="275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5751397" y="3098951"/>
            <a:ext cx="1055511" cy="2794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3007859" y="4084924"/>
            <a:ext cx="343822" cy="275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3016745" y="3120873"/>
            <a:ext cx="343822" cy="275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Down Arrow 28"/>
          <p:cNvSpPr/>
          <p:nvPr/>
        </p:nvSpPr>
        <p:spPr>
          <a:xfrm>
            <a:off x="8404351" y="3633245"/>
            <a:ext cx="308431" cy="3620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442332" y="5627023"/>
            <a:ext cx="2232467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prstClr val="white"/>
                </a:solidFill>
                <a:latin typeface="Arial Narrow" panose="020B0606020202030204" pitchFamily="34" charset="0"/>
              </a:rPr>
              <a:t>Revisions to SS if needed</a:t>
            </a:r>
          </a:p>
        </p:txBody>
      </p:sp>
      <p:sp>
        <p:nvSpPr>
          <p:cNvPr id="33" name="Oval 32"/>
          <p:cNvSpPr/>
          <p:nvPr/>
        </p:nvSpPr>
        <p:spPr>
          <a:xfrm>
            <a:off x="3170465" y="5382939"/>
            <a:ext cx="3104911" cy="12595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prstClr val="white"/>
                </a:solidFill>
                <a:latin typeface="Arial Narrow" panose="020B0606020202030204" pitchFamily="34" charset="0"/>
              </a:rPr>
              <a:t>Encouragement of SS use by non-Part A providers</a:t>
            </a:r>
          </a:p>
        </p:txBody>
      </p:sp>
      <p:sp>
        <p:nvSpPr>
          <p:cNvPr id="34" name="Down Arrow 33"/>
          <p:cNvSpPr/>
          <p:nvPr/>
        </p:nvSpPr>
        <p:spPr>
          <a:xfrm>
            <a:off x="4534072" y="5001654"/>
            <a:ext cx="308431" cy="3620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" name="Minus 34"/>
          <p:cNvSpPr/>
          <p:nvPr/>
        </p:nvSpPr>
        <p:spPr>
          <a:xfrm>
            <a:off x="11447053" y="1616698"/>
            <a:ext cx="380265" cy="50408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218884" y="2553047"/>
            <a:ext cx="11430662" cy="47521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11626049" y="1824683"/>
            <a:ext cx="139729" cy="73215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48659" y="2559416"/>
            <a:ext cx="6364" cy="987472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Down Arrow 28">
            <a:extLst>
              <a:ext uri="{FF2B5EF4-FFF2-40B4-BE49-F238E27FC236}">
                <a16:creationId xmlns:a16="http://schemas.microsoft.com/office/drawing/2014/main" id="{F595FF21-B2E8-4178-B865-C794CB86115B}"/>
              </a:ext>
            </a:extLst>
          </p:cNvPr>
          <p:cNvSpPr/>
          <p:nvPr/>
        </p:nvSpPr>
        <p:spPr>
          <a:xfrm>
            <a:off x="8404351" y="5264988"/>
            <a:ext cx="308431" cy="3620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81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086" y="118382"/>
            <a:ext cx="10515600" cy="1325563"/>
          </a:xfrm>
        </p:spPr>
        <p:txBody>
          <a:bodyPr/>
          <a:lstStyle/>
          <a:p>
            <a:r>
              <a:rPr lang="en-US" dirty="0"/>
              <a:t>Roles for the Recipient (DHSP)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238" y="1320799"/>
            <a:ext cx="11131296" cy="553720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Ultimate responsibility for ensuring service standards are developed, updated as needed, and used</a:t>
            </a:r>
          </a:p>
          <a:p>
            <a:r>
              <a:rPr lang="en-US" dirty="0"/>
              <a:t>Use of service standards in:</a:t>
            </a:r>
          </a:p>
          <a:p>
            <a:pPr lvl="1"/>
            <a:r>
              <a:rPr lang="en-US" dirty="0"/>
              <a:t>Subrecipient RFPs</a:t>
            </a:r>
          </a:p>
          <a:p>
            <a:pPr lvl="1"/>
            <a:r>
              <a:rPr lang="en-US" dirty="0"/>
              <a:t>Subrecipient contracts</a:t>
            </a:r>
          </a:p>
          <a:p>
            <a:pPr lvl="1"/>
            <a:r>
              <a:rPr lang="en-US" dirty="0"/>
              <a:t>Monitoring/quality assurance</a:t>
            </a:r>
          </a:p>
          <a:p>
            <a:r>
              <a:rPr lang="en-US" dirty="0"/>
              <a:t>Providing summary information to the Planning Council (Commission) on the extent to which service standards are being met (based on monitoring)</a:t>
            </a:r>
          </a:p>
          <a:p>
            <a:r>
              <a:rPr lang="en-US" dirty="0"/>
              <a:t>Identifying possible need for revisions to service standards, because:</a:t>
            </a:r>
          </a:p>
          <a:p>
            <a:pPr lvl="1"/>
            <a:r>
              <a:rPr lang="en-US" dirty="0"/>
              <a:t>Subrecipients are following them, but medical outcomes are not good</a:t>
            </a:r>
          </a:p>
          <a:p>
            <a:pPr lvl="1"/>
            <a:r>
              <a:rPr lang="en-US" dirty="0"/>
              <a:t>Subrecipients are finding it very difficult to meet some standards</a:t>
            </a:r>
          </a:p>
          <a:p>
            <a:pPr lvl="1"/>
            <a:r>
              <a:rPr lang="en-US" dirty="0"/>
              <a:t>Service standards are discouraging flexibility needed for service innovations or appropriate care for diverse populations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AA82A2-0F29-4C87-A085-3AAAA2C24367}"/>
              </a:ext>
            </a:extLst>
          </p:cNvPr>
          <p:cNvCxnSpPr>
            <a:cxnSpLocks/>
          </p:cNvCxnSpPr>
          <p:nvPr/>
        </p:nvCxnSpPr>
        <p:spPr>
          <a:xfrm>
            <a:off x="541238" y="1147790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713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 Familiarity with Service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1289"/>
          </a:xfrm>
        </p:spPr>
        <p:txBody>
          <a:bodyPr>
            <a:normAutofit/>
          </a:bodyPr>
          <a:lstStyle/>
          <a:p>
            <a:pPr marL="347663" indent="-347663"/>
            <a:r>
              <a:rPr lang="en-US" dirty="0"/>
              <a:t>Many clinicians/service staff have multiple roles:</a:t>
            </a:r>
          </a:p>
          <a:p>
            <a:pPr marL="804863" lvl="1" indent="-347663"/>
            <a:r>
              <a:rPr lang="en-US" dirty="0"/>
              <a:t>Work full-time for a Part A provider, but services to some clients are paid for by Medi-Cal or other third parties</a:t>
            </a:r>
          </a:p>
          <a:p>
            <a:pPr marL="804863" lvl="1" indent="-347663"/>
            <a:r>
              <a:rPr lang="en-US" dirty="0"/>
              <a:t>Work part-time for a Part A provider, so used to meeting Part A service standards</a:t>
            </a:r>
          </a:p>
          <a:p>
            <a:pPr marL="804863" lvl="1" indent="-347663"/>
            <a:r>
              <a:rPr lang="en-US" dirty="0"/>
              <a:t>Worked for a Part A provider in the past, so familiar with service standards</a:t>
            </a:r>
          </a:p>
          <a:p>
            <a:pPr marL="347663" indent="-347663"/>
            <a:r>
              <a:rPr lang="en-US" dirty="0"/>
              <a:t>Unknowns regarding non-Part A clients or roles:</a:t>
            </a:r>
          </a:p>
          <a:p>
            <a:pPr marL="804863" lvl="1" indent="-347663"/>
            <a:r>
              <a:rPr lang="en-US" dirty="0"/>
              <a:t>Extent to which they apply these standards </a:t>
            </a:r>
          </a:p>
          <a:p>
            <a:pPr marL="804863" lvl="1" indent="-347663"/>
            <a:r>
              <a:rPr lang="en-US" dirty="0"/>
              <a:t>Extent to which they teach colleagues to use these standards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12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AA82A2-0F29-4C87-A085-3AAAA2C24367}"/>
              </a:ext>
            </a:extLst>
          </p:cNvPr>
          <p:cNvCxnSpPr>
            <a:cxnSpLocks/>
          </p:cNvCxnSpPr>
          <p:nvPr/>
        </p:nvCxnSpPr>
        <p:spPr>
          <a:xfrm>
            <a:off x="566638" y="1409047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9199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9156"/>
            <a:ext cx="10515600" cy="1325563"/>
          </a:xfrm>
        </p:spPr>
        <p:txBody>
          <a:bodyPr/>
          <a:lstStyle/>
          <a:p>
            <a:r>
              <a:rPr lang="en-US" dirty="0"/>
              <a:t>Encouraging Non-Part A Providers to Adopt/Follow Service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1741714"/>
            <a:ext cx="11131296" cy="51162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Incentives:</a:t>
            </a:r>
          </a:p>
          <a:p>
            <a:pPr>
              <a:spcBef>
                <a:spcPts val="600"/>
              </a:spcBef>
            </a:pPr>
            <a:r>
              <a:rPr lang="en-US" sz="2600" dirty="0"/>
              <a:t>Good preparation if provider may apply for Part A funding in the future </a:t>
            </a:r>
          </a:p>
          <a:p>
            <a:pPr>
              <a:spcBef>
                <a:spcPts val="600"/>
              </a:spcBef>
            </a:pPr>
            <a:r>
              <a:rPr lang="en-US" sz="2600" dirty="0"/>
              <a:t>Way to ensure service quality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600" dirty="0"/>
              <a:t>Help in providing services appropriate for people with HIV – especially if people with HIV are not a provider’s only clients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600" dirty="0"/>
              <a:t>Awareness through invitation to serve on an expert panel that helps develop or update service standards</a:t>
            </a:r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b="1" dirty="0"/>
              <a:t>Disincentives:</a:t>
            </a:r>
          </a:p>
          <a:p>
            <a:pPr>
              <a:spcBef>
                <a:spcPts val="600"/>
              </a:spcBef>
            </a:pPr>
            <a:r>
              <a:rPr lang="en-US" sz="2600" dirty="0"/>
              <a:t>Takes effort to learn about these standards if not providing Part A services</a:t>
            </a:r>
          </a:p>
          <a:p>
            <a:pPr>
              <a:spcBef>
                <a:spcPts val="600"/>
              </a:spcBef>
            </a:pPr>
            <a:r>
              <a:rPr lang="en-US" sz="2600" dirty="0"/>
              <a:t>Requires staff training</a:t>
            </a:r>
          </a:p>
          <a:p>
            <a:pPr>
              <a:spcBef>
                <a:spcPts val="600"/>
              </a:spcBef>
            </a:pPr>
            <a:r>
              <a:rPr lang="en-US" sz="2600" dirty="0"/>
              <a:t>May cost more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13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4AA82A2-0F29-4C87-A085-3AAAA2C24367}"/>
              </a:ext>
            </a:extLst>
          </p:cNvPr>
          <p:cNvCxnSpPr>
            <a:cxnSpLocks/>
          </p:cNvCxnSpPr>
          <p:nvPr/>
        </p:nvCxnSpPr>
        <p:spPr>
          <a:xfrm>
            <a:off x="530352" y="1546706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274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2AE2-25AC-4321-BEBE-DEE238DD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365125"/>
            <a:ext cx="11131296" cy="1325563"/>
          </a:xfrm>
        </p:spPr>
        <p:txBody>
          <a:bodyPr/>
          <a:lstStyle/>
          <a:p>
            <a:r>
              <a:rPr lang="en-US" dirty="0"/>
              <a:t>Trends/Approaches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A405-E670-4ABF-B055-455587A7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92" y="1689893"/>
            <a:ext cx="11268616" cy="480298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Make standards as short and concise as possible</a:t>
            </a:r>
          </a:p>
          <a:p>
            <a:pPr lvl="1"/>
            <a:r>
              <a:rPr lang="en-US" sz="2400" dirty="0"/>
              <a:t>Use charts where practical, to increase clarity</a:t>
            </a:r>
          </a:p>
          <a:p>
            <a:pPr lvl="1"/>
            <a:r>
              <a:rPr lang="en-US" sz="2400" dirty="0"/>
              <a:t>Put common information into universal standards only, not both places</a:t>
            </a:r>
          </a:p>
          <a:p>
            <a:pPr lvl="1"/>
            <a:r>
              <a:rPr lang="en-US" sz="2400" dirty="0"/>
              <a:t>Use plain language</a:t>
            </a:r>
          </a:p>
          <a:p>
            <a:pPr lvl="1"/>
            <a:r>
              <a:rPr lang="en-US" sz="2400" dirty="0"/>
              <a:t>Develop standards that tell clients what the service is and what they can expect if they receive it </a:t>
            </a:r>
          </a:p>
          <a:p>
            <a:pPr lvl="1"/>
            <a:r>
              <a:rPr lang="en-US" sz="2400" dirty="0"/>
              <a:t>Limit reference to HRSA HAB National Monitoring Standards, Guidances, and Policy Clarification Notices (PCNs) like PCN #16-02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Limit sound/best practice content – have standards specify requirements</a:t>
            </a:r>
          </a:p>
          <a:p>
            <a:pPr lvl="1"/>
            <a:r>
              <a:rPr lang="en-US" sz="2400" dirty="0"/>
              <a:t>Consider providing best/sound practices separately</a:t>
            </a:r>
          </a:p>
          <a:p>
            <a:pPr lvl="1"/>
            <a:r>
              <a:rPr lang="en-US" sz="2400" dirty="0"/>
              <a:t>If used, clearly label such content as optional</a:t>
            </a: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4AA82A2-0F29-4C87-A085-3AAAA2C24367}"/>
              </a:ext>
            </a:extLst>
          </p:cNvPr>
          <p:cNvCxnSpPr>
            <a:cxnSpLocks/>
          </p:cNvCxnSpPr>
          <p:nvPr/>
        </p:nvCxnSpPr>
        <p:spPr>
          <a:xfrm>
            <a:off x="530352" y="1511808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05115-E346-4B70-A6E7-17B8ADF3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182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2AE2-25AC-4321-BEBE-DEE238DD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365125"/>
            <a:ext cx="11131296" cy="1325563"/>
          </a:xfrm>
        </p:spPr>
        <p:txBody>
          <a:bodyPr/>
          <a:lstStyle/>
          <a:p>
            <a:r>
              <a:rPr lang="en-US" dirty="0"/>
              <a:t>Trends,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A405-E670-4ABF-B055-455587A7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" y="1825625"/>
            <a:ext cx="11131296" cy="4895850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spcBef>
                <a:spcPts val="1200"/>
              </a:spcBef>
              <a:buFont typeface="+mj-lt"/>
              <a:buAutoNum type="arabicPeriod" startAt="3"/>
            </a:pPr>
            <a:r>
              <a:rPr lang="en-US" b="1" dirty="0"/>
              <a:t>Closely link Universal and category-specific service standards </a:t>
            </a:r>
            <a:r>
              <a:rPr lang="en-US" dirty="0"/>
              <a:t>by putting into the category-specific standards: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A statement that they must be used together with the Universal Standards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A list of topics covered in Universal Standards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An indication that the category-specific standards address these topics only where there are special or additional requirements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b="1" i="1" dirty="0"/>
              <a:t>For example: </a:t>
            </a:r>
            <a:r>
              <a:rPr lang="en-US" dirty="0"/>
              <a:t>If the service category has a different income limit from other services or additional eligibility requirements, include only that information – do not repeat other information from the universal standards</a:t>
            </a:r>
            <a:endParaRPr lang="en-US" i="1" dirty="0"/>
          </a:p>
          <a:p>
            <a:pPr lvl="1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4360E0A-96FD-43C5-8CC1-650BFF8FE652}"/>
              </a:ext>
            </a:extLst>
          </p:cNvPr>
          <p:cNvCxnSpPr>
            <a:cxnSpLocks/>
          </p:cNvCxnSpPr>
          <p:nvPr/>
        </p:nvCxnSpPr>
        <p:spPr>
          <a:xfrm>
            <a:off x="530352" y="1511808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CC47DD-8ED6-4121-8F15-753791DEA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720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2AE2-25AC-4321-BEBE-DEE238DD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675" y="116115"/>
            <a:ext cx="11131296" cy="1016000"/>
          </a:xfrm>
        </p:spPr>
        <p:txBody>
          <a:bodyPr/>
          <a:lstStyle/>
          <a:p>
            <a:r>
              <a:rPr lang="en-US" dirty="0"/>
              <a:t>Trends,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A405-E670-4ABF-B055-455587A7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675" y="1248229"/>
            <a:ext cx="11131296" cy="560977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400" b="1" dirty="0"/>
              <a:t>Put topics like the following into Universal Standards</a:t>
            </a:r>
            <a:r>
              <a:rPr lang="en-US" dirty="0"/>
              <a:t>:</a:t>
            </a:r>
          </a:p>
          <a:p>
            <a:pPr marL="508000" lvl="2" indent="-42863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− </a:t>
            </a:r>
            <a:r>
              <a:rPr lang="en-US" altLang="en-US" sz="2800" dirty="0"/>
              <a:t>Access to Services				</a:t>
            </a:r>
            <a:r>
              <a:rPr lang="en-US" altLang="en-US" sz="2800" dirty="0">
                <a:cs typeface="Calibri" panose="020F0502020204030204" pitchFamily="34" charset="0"/>
              </a:rPr>
              <a:t>− Agen</a:t>
            </a:r>
            <a:r>
              <a:rPr lang="en-US" altLang="en-US" sz="2800" dirty="0"/>
              <a:t>cy Policies &amp; Procedures</a:t>
            </a:r>
            <a:endParaRPr lang="en-US" altLang="en-US" sz="2800" dirty="0">
              <a:cs typeface="Calibri" panose="020F0502020204030204" pitchFamily="34" charset="0"/>
            </a:endParaRPr>
          </a:p>
          <a:p>
            <a:pPr marL="508000" lvl="2" indent="-428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− </a:t>
            </a:r>
            <a:r>
              <a:rPr lang="en-US" altLang="en-US" sz="2800" dirty="0"/>
              <a:t>Client Rights &amp; Responsibilities		</a:t>
            </a:r>
            <a:r>
              <a:rPr lang="en-US" altLang="en-US" sz="2800" dirty="0">
                <a:cs typeface="Calibri" panose="020F0502020204030204" pitchFamily="34" charset="0"/>
              </a:rPr>
              <a:t>− Privacy and Confidentiality</a:t>
            </a:r>
          </a:p>
          <a:p>
            <a:pPr marL="508000" lvl="2" indent="-428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− </a:t>
            </a:r>
            <a:r>
              <a:rPr lang="en-US" altLang="en-US" sz="2800" dirty="0"/>
              <a:t>Grievance Process 		  		   </a:t>
            </a:r>
            <a:r>
              <a:rPr lang="en-US" altLang="en-US" sz="2800" dirty="0">
                <a:cs typeface="Calibri" panose="020F0502020204030204" pitchFamily="34" charset="0"/>
              </a:rPr>
              <a:t>(including securing records)</a:t>
            </a:r>
            <a:endParaRPr lang="en-US" altLang="en-US" sz="2800" dirty="0"/>
          </a:p>
          <a:p>
            <a:pPr marL="508000" lvl="2" indent="-428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− </a:t>
            </a:r>
            <a:r>
              <a:rPr lang="en-US" altLang="en-US" sz="2800" dirty="0"/>
              <a:t>Training, Licensing, &amp; Supervision	 	</a:t>
            </a:r>
            <a:r>
              <a:rPr lang="en-US" altLang="en-US" sz="2800" dirty="0">
                <a:cs typeface="Calibri" panose="020F0502020204030204" pitchFamily="34" charset="0"/>
              </a:rPr>
              <a:t>− Program Safety </a:t>
            </a:r>
            <a:endParaRPr lang="en-US" altLang="en-US" sz="2800" dirty="0"/>
          </a:p>
          <a:p>
            <a:pPr marL="508000" lvl="2" indent="-428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    [General Expectations] 			− </a:t>
            </a:r>
            <a:r>
              <a:rPr lang="en-US" altLang="en-US" sz="2800" dirty="0"/>
              <a:t>Intake and Eligibility</a:t>
            </a:r>
          </a:p>
          <a:p>
            <a:pPr marL="508000" lvl="2" indent="-428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− </a:t>
            </a:r>
            <a:r>
              <a:rPr lang="en-US" altLang="en-US" sz="2800" dirty="0"/>
              <a:t>Cultural &amp; Linguistic Competency 	</a:t>
            </a:r>
            <a:r>
              <a:rPr lang="en-US" altLang="en-US" sz="2800" dirty="0">
                <a:cs typeface="Calibri" panose="020F0502020204030204" pitchFamily="34" charset="0"/>
              </a:rPr>
              <a:t>	− </a:t>
            </a:r>
            <a:r>
              <a:rPr lang="en-US" altLang="en-US" sz="2800" dirty="0"/>
              <a:t>Transition and Discharge</a:t>
            </a:r>
            <a:endParaRPr lang="en-US" altLang="en-US" sz="2800" dirty="0">
              <a:cs typeface="Calibri" panose="020F0502020204030204" pitchFamily="34" charset="0"/>
            </a:endParaRPr>
          </a:p>
          <a:p>
            <a:pPr marL="465138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dirty="0"/>
              <a:t>		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n-US" altLang="en-US" sz="2800" dirty="0"/>
              <a:t>	</a:t>
            </a:r>
            <a:endParaRPr lang="en-US" altLang="en-US" sz="2800" strike="sngStrike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400" b="1" dirty="0"/>
              <a:t>Put the following into service-specific standards: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dirty="0"/>
              <a:t>Service Category Definition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dirty="0"/>
              <a:t>Key Service Components and Activities </a:t>
            </a:r>
          </a:p>
          <a:p>
            <a:pPr lvl="1">
              <a:lnSpc>
                <a:spcPct val="100000"/>
              </a:lnSpc>
              <a:buFont typeface="Calibri" panose="020F0502020204030204" pitchFamily="34" charset="0"/>
              <a:buChar char="−"/>
            </a:pPr>
            <a:r>
              <a:rPr lang="en-US" sz="2800" dirty="0"/>
              <a:t>Service-specific Personnel Qualifications (including licensure, education, training, and recertification) 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dirty="0"/>
              <a:t>Assessment and Treatment/Service Plan [Where applicable] 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dirty="0"/>
              <a:t>Case Closure Protocol [Specific to service category]</a:t>
            </a:r>
            <a:r>
              <a:rPr lang="en-US" dirty="0"/>
              <a:t> 			</a:t>
            </a:r>
            <a:endParaRPr lang="en-US" sz="26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4AA82A2-0F29-4C87-A085-3AAAA2C24367}"/>
              </a:ext>
            </a:extLst>
          </p:cNvPr>
          <p:cNvCxnSpPr>
            <a:cxnSpLocks/>
          </p:cNvCxnSpPr>
          <p:nvPr/>
        </p:nvCxnSpPr>
        <p:spPr>
          <a:xfrm>
            <a:off x="530352" y="1016000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05115-E346-4B70-A6E7-17B8ADF3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56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A7D5FD6-6E0F-45C2-8705-EEFBDCC09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684" y="1527751"/>
            <a:ext cx="7248635" cy="362431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CE959A-7813-4A4D-B811-911BC21D1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4718" y="6382512"/>
            <a:ext cx="514350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F41F570A-1C91-4504-8DC9-9889926DE396}" type="slidenum">
              <a:rPr lang="en-US" altLang="en-US" smtClean="0"/>
              <a:pPr>
                <a:spcAft>
                  <a:spcPts val="600"/>
                </a:spcAft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495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375" y="5638800"/>
            <a:ext cx="2952750" cy="952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9FFD279-77D1-492F-BC41-68C162B508C4}"/>
              </a:ext>
            </a:extLst>
          </p:cNvPr>
          <p:cNvSpPr txBox="1"/>
          <p:nvPr/>
        </p:nvSpPr>
        <p:spPr>
          <a:xfrm>
            <a:off x="3067398" y="5638800"/>
            <a:ext cx="4305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volini" panose="03000502040302020204" pitchFamily="66" charset="0"/>
                <a:cs typeface="Cavolini" panose="03000502040302020204" pitchFamily="66" charset="0"/>
              </a:rPr>
              <a:t>@</a:t>
            </a:r>
            <a:r>
              <a:rPr lang="en-US" sz="2800" dirty="0" err="1">
                <a:latin typeface="Cavolini" panose="03000502040302020204" pitchFamily="66" charset="0"/>
                <a:cs typeface="Cavolini" panose="03000502040302020204" pitchFamily="66" charset="0"/>
              </a:rPr>
              <a:t>HIVCommissionLA</a:t>
            </a:r>
            <a:endParaRPr lang="en-US" sz="28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66C5BC8-00FF-406A-9C20-20C0890E23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735" y="2586708"/>
            <a:ext cx="914400" cy="914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1A80E04-39D7-47F6-8FBE-5D8499037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451" y="3429000"/>
            <a:ext cx="1005840" cy="100584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0C702D1-ED63-441F-B2DD-57E0144655E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455" y="4507707"/>
            <a:ext cx="731520" cy="73152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397940-D04F-4437-8103-B3B74B382D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575" y="5402991"/>
            <a:ext cx="1097280" cy="1097280"/>
          </a:xfrm>
          <a:prstGeom prst="rect">
            <a:avLst/>
          </a:prstGeom>
        </p:spPr>
      </p:pic>
      <p:pic>
        <p:nvPicPr>
          <p:cNvPr id="29" name="Content Placeholder 28">
            <a:extLst>
              <a:ext uri="{FF2B5EF4-FFF2-40B4-BE49-F238E27FC236}">
                <a16:creationId xmlns:a16="http://schemas.microsoft.com/office/drawing/2014/main" id="{ADB86A35-0671-4C5D-8FEB-5FE74EF52F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058" y="1652976"/>
            <a:ext cx="914400" cy="914400"/>
          </a:xfr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42CF078B-C604-491C-8DB3-AFEB209894DC}"/>
              </a:ext>
            </a:extLst>
          </p:cNvPr>
          <p:cNvSpPr txBox="1"/>
          <p:nvPr/>
        </p:nvSpPr>
        <p:spPr>
          <a:xfrm>
            <a:off x="3103420" y="1695581"/>
            <a:ext cx="71310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avolini" panose="03000502040302020204" pitchFamily="66" charset="0"/>
                <a:cs typeface="Cavolini" panose="03000502040302020204" pitchFamily="66" charset="0"/>
              </a:rPr>
              <a:t>510 S. Vermont Ave, 14th </a:t>
            </a:r>
            <a:r>
              <a:rPr lang="fr-FR" sz="2800" dirty="0" err="1">
                <a:latin typeface="Cavolini" panose="03000502040302020204" pitchFamily="66" charset="0"/>
                <a:cs typeface="Cavolini" panose="03000502040302020204" pitchFamily="66" charset="0"/>
              </a:rPr>
              <a:t>Floor</a:t>
            </a:r>
            <a:r>
              <a:rPr lang="fr-FR" sz="2800" dirty="0">
                <a:latin typeface="Cavolini" panose="03000502040302020204" pitchFamily="66" charset="0"/>
                <a:cs typeface="Cavolini" panose="03000502040302020204" pitchFamily="66" charset="0"/>
              </a:rPr>
              <a:t>,</a:t>
            </a:r>
          </a:p>
          <a:p>
            <a:r>
              <a:rPr lang="fr-FR" sz="2800" dirty="0">
                <a:latin typeface="Cavolini" panose="03000502040302020204" pitchFamily="66" charset="0"/>
                <a:cs typeface="Cavolini" panose="03000502040302020204" pitchFamily="66" charset="0"/>
              </a:rPr>
              <a:t>Los Angeles, CA 90020</a:t>
            </a:r>
            <a:endParaRPr lang="en-US" sz="28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7BD51EC-FCD9-4913-9031-994257FA655B}"/>
              </a:ext>
            </a:extLst>
          </p:cNvPr>
          <p:cNvSpPr txBox="1"/>
          <p:nvPr/>
        </p:nvSpPr>
        <p:spPr>
          <a:xfrm>
            <a:off x="3103420" y="2821268"/>
            <a:ext cx="4973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9"/>
              </a:rPr>
              <a:t>hivcomm@</a:t>
            </a:r>
            <a:r>
              <a:rPr lang="en-US" sz="2800" dirty="0">
                <a:latin typeface="Cavolini" panose="03000502040302020204" pitchFamily="66" charset="0"/>
                <a:cs typeface="Cavolini" panose="03000502040302020204" pitchFamily="66" charset="0"/>
                <a:hlinkClick r:id="rId9"/>
              </a:rPr>
              <a:t>lachiv</a:t>
            </a:r>
            <a:r>
              <a:rPr lang="en-US" sz="2800" dirty="0">
                <a:hlinkClick r:id="rId9"/>
              </a:rPr>
              <a:t>.org</a:t>
            </a:r>
            <a:r>
              <a:rPr lang="en-US" sz="2800" dirty="0"/>
              <a:t> </a:t>
            </a:r>
          </a:p>
          <a:p>
            <a:endParaRPr lang="en-US" sz="28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B92CB65-C714-49EF-8547-98BE7B3C0812}"/>
              </a:ext>
            </a:extLst>
          </p:cNvPr>
          <p:cNvSpPr txBox="1"/>
          <p:nvPr/>
        </p:nvSpPr>
        <p:spPr>
          <a:xfrm>
            <a:off x="3190009" y="3610188"/>
            <a:ext cx="58985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volini" panose="03000502040302020204" pitchFamily="66" charset="0"/>
                <a:cs typeface="Cavolini" panose="03000502040302020204" pitchFamily="66" charset="0"/>
              </a:rPr>
              <a:t>213.738.2816 </a:t>
            </a:r>
          </a:p>
          <a:p>
            <a:endParaRPr lang="en-US" sz="28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EA12D5D-C7CA-44AD-899C-A94CD3926A6A}"/>
              </a:ext>
            </a:extLst>
          </p:cNvPr>
          <p:cNvSpPr txBox="1"/>
          <p:nvPr/>
        </p:nvSpPr>
        <p:spPr>
          <a:xfrm>
            <a:off x="3103420" y="4581080"/>
            <a:ext cx="5383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volini" panose="03000502040302020204" pitchFamily="66" charset="0"/>
                <a:cs typeface="Cavolini" panose="03000502040302020204" pitchFamily="66" charset="0"/>
              </a:rPr>
              <a:t>HIVCommissionLA</a:t>
            </a:r>
            <a:endParaRPr lang="en-US" sz="32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A0349789-04EA-4E2B-8F98-5A4756F3E22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455" y="882826"/>
            <a:ext cx="2819400" cy="571500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E647460C-DD30-40DE-919C-2ABF3F0D9F92}"/>
              </a:ext>
            </a:extLst>
          </p:cNvPr>
          <p:cNvSpPr txBox="1"/>
          <p:nvPr/>
        </p:nvSpPr>
        <p:spPr>
          <a:xfrm>
            <a:off x="5168870" y="906966"/>
            <a:ext cx="5101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volini" panose="03000502040302020204" pitchFamily="66" charset="0"/>
                <a:cs typeface="Cavolini" panose="03000502040302020204" pitchFamily="66" charset="0"/>
              </a:rPr>
              <a:t>https://hivconnect.org/</a:t>
            </a:r>
          </a:p>
        </p:txBody>
      </p:sp>
    </p:spTree>
    <p:extLst>
      <p:ext uri="{BB962C8B-B14F-4D97-AF65-F5344CB8AC3E}">
        <p14:creationId xmlns:p14="http://schemas.microsoft.com/office/powerpoint/2010/main" val="290996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2AE2-25AC-4321-BEBE-DEE238DD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136525"/>
            <a:ext cx="11131296" cy="1325563"/>
          </a:xfrm>
        </p:spPr>
        <p:txBody>
          <a:bodyPr/>
          <a:lstStyle/>
          <a:p>
            <a:r>
              <a:rPr lang="en-US" dirty="0"/>
              <a:t>HRSA HAB Guidance on Service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A405-E670-4ABF-B055-455587A7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" y="1406095"/>
            <a:ext cx="11271504" cy="5132817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en-US" sz="3000" b="1" dirty="0"/>
              <a:t>Purpose: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Ensure that all subrecipients provide the </a:t>
            </a:r>
            <a:r>
              <a:rPr lang="en-US" b="1" dirty="0"/>
              <a:t>same basic service components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Establish </a:t>
            </a:r>
            <a:r>
              <a:rPr lang="en-US" b="1" dirty="0"/>
              <a:t>a minimal level of service of care </a:t>
            </a:r>
            <a:r>
              <a:rPr lang="en-US" dirty="0"/>
              <a:t>for consumers throughout the jurisdiction</a:t>
            </a:r>
          </a:p>
          <a:p>
            <a:pPr>
              <a:lnSpc>
                <a:spcPct val="110000"/>
              </a:lnSpc>
            </a:pPr>
            <a:r>
              <a:rPr lang="en-US" b="1" dirty="0"/>
              <a:t>For the recipient: </a:t>
            </a:r>
            <a:r>
              <a:rPr lang="en-US" i="1" dirty="0"/>
              <a:t>“Set a benchmark by which services are monitored, and sub-grantee contracts are developed”*</a:t>
            </a:r>
          </a:p>
          <a:p>
            <a:r>
              <a:rPr lang="en-US" b="1" dirty="0"/>
              <a:t>For CQM: </a:t>
            </a:r>
            <a:r>
              <a:rPr lang="en-US" i="1" dirty="0"/>
              <a:t>“Set the foundation for the clinical quality management program, and provide the framework and service provision from which processes and outcomes are measured”*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altLang="en-US" sz="2200" dirty="0"/>
              <a:t>* </a:t>
            </a:r>
            <a:r>
              <a:rPr lang="en-US" altLang="en-US" sz="2200" i="1" dirty="0"/>
              <a:t>Source: </a:t>
            </a:r>
            <a:r>
              <a:rPr lang="en-US" altLang="en-US" sz="2200" dirty="0"/>
              <a:t>“Service Standards: Guidance for Ryan White HIV/AIDS Program Grantees/Planning Bodies,” 2014</a:t>
            </a:r>
            <a:endParaRPr lang="en-US" sz="2200" i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C2D3B6D-6047-4D80-9401-DA3C9190E3BB}"/>
              </a:ext>
            </a:extLst>
          </p:cNvPr>
          <p:cNvCxnSpPr>
            <a:cxnSpLocks/>
          </p:cNvCxnSpPr>
          <p:nvPr/>
        </p:nvCxnSpPr>
        <p:spPr>
          <a:xfrm>
            <a:off x="530352" y="1218847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082599-F61C-4C7A-9BE7-60610675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462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2AE2-25AC-4321-BEBE-DEE238DD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136525"/>
            <a:ext cx="11131296" cy="1325563"/>
          </a:xfrm>
        </p:spPr>
        <p:txBody>
          <a:bodyPr/>
          <a:lstStyle/>
          <a:p>
            <a:r>
              <a:rPr lang="en-US" dirty="0"/>
              <a:t>Guidance,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A405-E670-4ABF-B055-455587A7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" y="1348995"/>
            <a:ext cx="11131296" cy="550900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000" dirty="0"/>
              <a:t>2014 Guidance* says: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dirty="0"/>
              <a:t>Recipient is “</a:t>
            </a:r>
            <a:r>
              <a:rPr lang="en-US" altLang="en-US" i="1" dirty="0"/>
              <a:t>responsible for the development, distribution, &amp; use of service standards”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dirty="0"/>
              <a:t>For Part A programs, </a:t>
            </a:r>
            <a:r>
              <a:rPr lang="en-US" altLang="en-US" i="1" dirty="0"/>
              <a:t>“developing service standards is a shared responsibility, typically led by the Planning Council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altLang="en-US" b="1" dirty="0"/>
              <a:t>Medical care standards </a:t>
            </a:r>
            <a:r>
              <a:rPr lang="en-US" altLang="en-US" dirty="0"/>
              <a:t>must be consistent with HHS/Public Health Service (PHS) </a:t>
            </a:r>
            <a:r>
              <a:rPr lang="en-US" altLang="en-US" i="1" dirty="0"/>
              <a:t>“care and treatment guidelines and other clinical and professional standards”</a:t>
            </a:r>
          </a:p>
          <a:p>
            <a:pPr>
              <a:lnSpc>
                <a:spcPct val="100000"/>
              </a:lnSpc>
            </a:pPr>
            <a:r>
              <a:rPr lang="en-US" altLang="en-US" b="1" dirty="0"/>
              <a:t>Non-clinical/support services </a:t>
            </a:r>
            <a:r>
              <a:rPr lang="en-US" altLang="en-US" dirty="0"/>
              <a:t>may use </a:t>
            </a:r>
            <a:r>
              <a:rPr lang="en-US" altLang="en-US" i="1" dirty="0"/>
              <a:t>“evidence-based best practices, National Monitoring Standards, and/or guidelines developed by state or local government”</a:t>
            </a:r>
            <a:endParaRPr lang="en-US" sz="22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1BBD46F-163B-4997-812B-B56492FCC378}"/>
              </a:ext>
            </a:extLst>
          </p:cNvPr>
          <p:cNvCxnSpPr>
            <a:cxnSpLocks/>
          </p:cNvCxnSpPr>
          <p:nvPr/>
        </p:nvCxnSpPr>
        <p:spPr>
          <a:xfrm>
            <a:off x="530352" y="1255776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93F9E5-4031-4EA9-A1D4-69FC7AE52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86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2AE2-25AC-4321-BEBE-DEE238DD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128024"/>
            <a:ext cx="11131296" cy="1325563"/>
          </a:xfrm>
        </p:spPr>
        <p:txBody>
          <a:bodyPr/>
          <a:lstStyle/>
          <a:p>
            <a:r>
              <a:rPr lang="en-US" dirty="0"/>
              <a:t>Guidance,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A405-E670-4ABF-B055-455587A7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248" y="1453587"/>
            <a:ext cx="11271504" cy="49959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3000" dirty="0"/>
              <a:t>Not directly addressed in the legislation or in the </a:t>
            </a:r>
            <a:r>
              <a:rPr lang="en-US" sz="3000" i="1" dirty="0"/>
              <a:t>Part A Manual</a:t>
            </a:r>
            <a:endParaRPr lang="en-US" sz="3000" dirty="0"/>
          </a:p>
          <a:p>
            <a:pPr>
              <a:lnSpc>
                <a:spcPct val="110000"/>
              </a:lnSpc>
            </a:pPr>
            <a:r>
              <a:rPr lang="en-US" altLang="en-US" sz="3000" dirty="0"/>
              <a:t>Because </a:t>
            </a:r>
            <a:r>
              <a:rPr lang="en-US" altLang="en-US" sz="3000" i="1" dirty="0"/>
              <a:t>“national service standards are not feasible due to differences in state and local requirements,” </a:t>
            </a:r>
            <a:r>
              <a:rPr lang="en-US" altLang="en-US" sz="3000" dirty="0"/>
              <a:t>they </a:t>
            </a:r>
            <a:r>
              <a:rPr lang="en-US" sz="3000" dirty="0"/>
              <a:t>must be developed at the state and/or local level</a:t>
            </a:r>
          </a:p>
          <a:p>
            <a:pPr>
              <a:lnSpc>
                <a:spcPct val="110000"/>
              </a:lnSpc>
            </a:pPr>
            <a:r>
              <a:rPr lang="en-US" sz="3000" dirty="0"/>
              <a:t>Required for every funded service category</a:t>
            </a:r>
          </a:p>
          <a:p>
            <a:pPr>
              <a:lnSpc>
                <a:spcPct val="110000"/>
              </a:lnSpc>
            </a:pPr>
            <a:r>
              <a:rPr lang="en-US" sz="3000" dirty="0"/>
              <a:t>Service standards should:</a:t>
            </a:r>
          </a:p>
          <a:p>
            <a:pPr lvl="1">
              <a:lnSpc>
                <a:spcPct val="110000"/>
              </a:lnSpc>
            </a:pPr>
            <a:r>
              <a:rPr lang="en-US" sz="2800" dirty="0"/>
              <a:t>Reflect </a:t>
            </a:r>
            <a:r>
              <a:rPr lang="en-US" sz="2800" i="1" dirty="0"/>
              <a:t>“the programmatic and fiscal management requirements outlined in the Part A and B National Monitoring Standards” </a:t>
            </a:r>
          </a:p>
          <a:p>
            <a:pPr lvl="1">
              <a:lnSpc>
                <a:spcPct val="110000"/>
              </a:lnSpc>
            </a:pPr>
            <a:r>
              <a:rPr lang="en-US" sz="2800" dirty="0"/>
              <a:t>Include </a:t>
            </a:r>
            <a:r>
              <a:rPr lang="en-US" sz="2800" i="1" dirty="0"/>
              <a:t>“input from providers, consumers and experts” </a:t>
            </a:r>
          </a:p>
          <a:p>
            <a:pPr lvl="1">
              <a:lnSpc>
                <a:spcPct val="110000"/>
              </a:lnSpc>
            </a:pPr>
            <a:r>
              <a:rPr lang="en-US" sz="2800" dirty="0"/>
              <a:t>Be </a:t>
            </a:r>
            <a:r>
              <a:rPr lang="en-US" sz="2800" i="1" dirty="0"/>
              <a:t>“publicly accessible”</a:t>
            </a:r>
          </a:p>
          <a:p>
            <a:pPr>
              <a:lnSpc>
                <a:spcPct val="110000"/>
              </a:lnSpc>
            </a:pPr>
            <a:endParaRPr lang="en-US" sz="3200" i="1" dirty="0"/>
          </a:p>
          <a:p>
            <a:pPr marL="0" indent="0">
              <a:lnSpc>
                <a:spcPct val="110000"/>
              </a:lnSpc>
              <a:buNone/>
            </a:pPr>
            <a:endParaRPr lang="en-US" sz="32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C2D3B6D-6047-4D80-9401-DA3C9190E3BB}"/>
              </a:ext>
            </a:extLst>
          </p:cNvPr>
          <p:cNvCxnSpPr>
            <a:cxnSpLocks/>
          </p:cNvCxnSpPr>
          <p:nvPr/>
        </p:nvCxnSpPr>
        <p:spPr>
          <a:xfrm>
            <a:off x="460248" y="1353312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082599-F61C-4C7A-9BE7-60610675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24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2AE2-25AC-4321-BEBE-DEE238DD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456" y="-7457"/>
            <a:ext cx="11131296" cy="1325563"/>
          </a:xfrm>
        </p:spPr>
        <p:txBody>
          <a:bodyPr/>
          <a:lstStyle/>
          <a:p>
            <a:r>
              <a:rPr lang="en-US" dirty="0"/>
              <a:t>Recent Guidance from HRSA HAB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A405-E670-4ABF-B055-455587A7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248" y="1360371"/>
            <a:ext cx="11271504" cy="517453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600" dirty="0"/>
              <a:t>Jurisdictions should </a:t>
            </a:r>
            <a:r>
              <a:rPr lang="en-US" sz="2600" b="1" u="sng" dirty="0">
                <a:solidFill>
                  <a:srgbClr val="FF0000"/>
                </a:solidFill>
              </a:rPr>
              <a:t>not</a:t>
            </a:r>
            <a:r>
              <a:rPr lang="en-US" sz="2600" dirty="0"/>
              <a:t> include HRSA HAB performance measures or health outcomes in their service standards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Recipients include service standards in their RFPs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Potential subrecipients indicate in the application their ability to meet the standards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Selected subrecipients have performance measures in their contracts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Recipient monitoring addresses whether these measures, which are based on the service standards, are being met</a:t>
            </a:r>
          </a:p>
          <a:p>
            <a:pPr>
              <a:lnSpc>
                <a:spcPct val="110000"/>
              </a:lnSpc>
            </a:pPr>
            <a:r>
              <a:rPr lang="en-US" sz="2600" dirty="0"/>
              <a:t>Outcomes are essential to measure the impact of services delivered</a:t>
            </a:r>
          </a:p>
          <a:p>
            <a:pPr>
              <a:lnSpc>
                <a:spcPct val="110000"/>
              </a:lnSpc>
            </a:pPr>
            <a:r>
              <a:rPr lang="en-US" sz="2600" dirty="0"/>
              <a:t>If completely compliant: subrecipients are not meeting client outcome measures such as adherence or viral suppression, this suggests that service standards may need review and refinement</a:t>
            </a:r>
            <a:endParaRPr lang="en-US" sz="32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C2D3B6D-6047-4D80-9401-DA3C9190E3BB}"/>
              </a:ext>
            </a:extLst>
          </p:cNvPr>
          <p:cNvCxnSpPr>
            <a:cxnSpLocks/>
          </p:cNvCxnSpPr>
          <p:nvPr/>
        </p:nvCxnSpPr>
        <p:spPr>
          <a:xfrm>
            <a:off x="460248" y="1182624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082599-F61C-4C7A-9BE7-60610675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607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2AE2-25AC-4321-BEBE-DEE238DD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365125"/>
            <a:ext cx="11131296" cy="1325563"/>
          </a:xfrm>
        </p:spPr>
        <p:txBody>
          <a:bodyPr/>
          <a:lstStyle/>
          <a:p>
            <a:r>
              <a:rPr lang="en-US" dirty="0"/>
              <a:t>Value of Flexible Service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A405-E670-4ABF-B055-455587A7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" y="1825625"/>
            <a:ext cx="11131296" cy="4351338"/>
          </a:xfrm>
        </p:spPr>
        <p:txBody>
          <a:bodyPr>
            <a:normAutofit/>
          </a:bodyPr>
          <a:lstStyle/>
          <a:p>
            <a:r>
              <a:rPr lang="en-US" dirty="0"/>
              <a:t>Permit staff to adjust service delivery to meet the needs of individual clients</a:t>
            </a:r>
          </a:p>
          <a:p>
            <a:r>
              <a:rPr lang="en-US" dirty="0"/>
              <a:t>Allow adaptations needed for culturally and linguistically appropriate services – since “one size does not fit all” clients</a:t>
            </a:r>
          </a:p>
          <a:p>
            <a:r>
              <a:rPr lang="en-US" dirty="0"/>
              <a:t>Encourage continuing service refinements by providers</a:t>
            </a:r>
          </a:p>
          <a:p>
            <a:r>
              <a:rPr lang="en-US" dirty="0"/>
              <a:t>Support innovative approaches and pilot projects to improve services and outcomes – without delays for revising standards</a:t>
            </a:r>
          </a:p>
          <a:p>
            <a:r>
              <a:rPr lang="en-US" dirty="0"/>
              <a:t>Avoid excluding qualified service providers</a:t>
            </a:r>
          </a:p>
          <a:p>
            <a:r>
              <a:rPr lang="en-US" dirty="0"/>
              <a:t>Reduce the need for frequent revisions to Service Standards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B308183-8268-4BB6-A5C5-C2FDEE49BA9A}"/>
              </a:ext>
            </a:extLst>
          </p:cNvPr>
          <p:cNvCxnSpPr>
            <a:cxnSpLocks/>
          </p:cNvCxnSpPr>
          <p:nvPr/>
        </p:nvCxnSpPr>
        <p:spPr>
          <a:xfrm>
            <a:off x="530352" y="1511808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814BC-DE39-42E1-B121-F7C8D4A01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43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F2AE2-25AC-4321-BEBE-DEE238DD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0"/>
            <a:ext cx="11131296" cy="1325563"/>
          </a:xfrm>
        </p:spPr>
        <p:txBody>
          <a:bodyPr/>
          <a:lstStyle/>
          <a:p>
            <a:r>
              <a:rPr lang="en-US" dirty="0"/>
              <a:t>Developing Service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A405-E670-4ABF-B055-455587A70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" y="1325563"/>
            <a:ext cx="11131296" cy="5395912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specified process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required format – but structure can improve clarity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Broad guidance on required content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Differing views/approaches on: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Level of detail – and how “prescriptive” standards should be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HRSA concern with avoiding confusion between: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Quality Assurance – done through recipient monitoring, based partly on service standards, and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Clinical Quality Management (CQM) – activities aimed at improving patient care, health outcomes, and patient satisfaction</a:t>
            </a:r>
          </a:p>
          <a:p>
            <a:pPr marL="457200" lvl="1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4AA82A2-0F29-4C87-A085-3AAAA2C24367}"/>
              </a:ext>
            </a:extLst>
          </p:cNvPr>
          <p:cNvCxnSpPr>
            <a:cxnSpLocks/>
          </p:cNvCxnSpPr>
          <p:nvPr/>
        </p:nvCxnSpPr>
        <p:spPr>
          <a:xfrm>
            <a:off x="530352" y="1060704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05115-E346-4B70-A6E7-17B8ADF3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71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HRSA Guidance on Developing or Updating Service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Tx/>
            </a:pPr>
            <a:r>
              <a:rPr lang="en-US" altLang="en-US" sz="2400" dirty="0"/>
              <a:t>Agree annually on service categories to review/update based on:</a:t>
            </a:r>
          </a:p>
          <a:p>
            <a:pPr marL="566738" lvl="1" indent="-334963">
              <a:spcBef>
                <a:spcPts val="0"/>
              </a:spcBef>
            </a:pPr>
            <a:r>
              <a:rPr lang="en-US" altLang="en-US" sz="2400" dirty="0"/>
              <a:t>Including all service categories that are currently funded or have been allocated funds for the next program year</a:t>
            </a:r>
          </a:p>
          <a:p>
            <a:pPr marL="566738" lvl="1" indent="-334963">
              <a:spcBef>
                <a:spcPts val="0"/>
              </a:spcBef>
            </a:pPr>
            <a:r>
              <a:rPr lang="en-US" altLang="en-US" sz="2400" dirty="0"/>
              <a:t>Prioritizing reviews based on a service category’s allocation level or local priority or the recipient’s RFP schedule</a:t>
            </a:r>
          </a:p>
          <a:p>
            <a:pPr>
              <a:spcBef>
                <a:spcPts val="1200"/>
              </a:spcBef>
              <a:buClrTx/>
            </a:pPr>
            <a:r>
              <a:rPr lang="en-US" altLang="en-US" sz="2400" dirty="0"/>
              <a:t>Agree on an outline to be used for all service category-specific service standards</a:t>
            </a:r>
          </a:p>
          <a:p>
            <a:pPr marL="231775" indent="-231775">
              <a:spcBef>
                <a:spcPts val="1200"/>
              </a:spcBef>
              <a:buClrTx/>
            </a:pPr>
            <a:r>
              <a:rPr lang="en-US" altLang="en-US" sz="2400" dirty="0"/>
              <a:t>Review each set of standards at least every 3 years </a:t>
            </a:r>
          </a:p>
          <a:p>
            <a:pPr marL="231775" indent="-231775">
              <a:spcBef>
                <a:spcPts val="1200"/>
              </a:spcBef>
              <a:buClrTx/>
            </a:pPr>
            <a:r>
              <a:rPr lang="en-US" altLang="en-US" sz="2400" dirty="0"/>
              <a:t>Obtain technical input from providers, consumers, and other experts, including RWHPA-funded and other providers</a:t>
            </a:r>
          </a:p>
          <a:p>
            <a:pPr marL="231775" indent="-231775">
              <a:spcBef>
                <a:spcPts val="1200"/>
              </a:spcBef>
              <a:buClrTx/>
            </a:pPr>
            <a:r>
              <a:rPr lang="en-US" altLang="en-US" sz="2400" dirty="0"/>
              <a:t>Be prepared to review/revise service standards to respond to environmental or continuum of care changes [like those due to COVID-19]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029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88409" y="365125"/>
            <a:ext cx="1076539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Commission Approach to Developing, Reviewing, and Refining Service Standards (2010 Procedures)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dirty="0"/>
              <a:t>Develop: </a:t>
            </a:r>
            <a:r>
              <a:rPr lang="en-US" sz="2600" dirty="0"/>
              <a:t>For all services in the continuum of care</a:t>
            </a:r>
          </a:p>
          <a:p>
            <a:pPr lvl="1"/>
            <a:r>
              <a:rPr lang="en-US" sz="2500" b="1" i="1" dirty="0"/>
              <a:t>Questions: </a:t>
            </a:r>
            <a:r>
              <a:rPr lang="en-US" sz="2500" dirty="0"/>
              <a:t>Is priority given to funded service categories? What other factors are considered?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b="1" dirty="0"/>
              <a:t>Review: </a:t>
            </a:r>
            <a:r>
              <a:rPr lang="en-US" sz="2600" dirty="0"/>
              <a:t>Every 4 years </a:t>
            </a:r>
          </a:p>
          <a:p>
            <a:pPr lvl="1"/>
            <a:r>
              <a:rPr lang="en-US" sz="2300" b="1" i="1" dirty="0"/>
              <a:t>Question: </a:t>
            </a:r>
            <a:r>
              <a:rPr lang="en-US" sz="2300" dirty="0"/>
              <a:t>Should reviews include categories that are not funded and are unlikely to be funded?</a:t>
            </a:r>
          </a:p>
          <a:p>
            <a:pPr lvl="1"/>
            <a:r>
              <a:rPr lang="en-US" sz="2300" b="1" i="1" dirty="0"/>
              <a:t>Question: </a:t>
            </a:r>
            <a:r>
              <a:rPr lang="en-US" sz="2300" dirty="0"/>
              <a:t>Are there specific directives from PP&amp;A to SBP or recommendations from DSHP on which standards to update?	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b="1" dirty="0"/>
              <a:t>Update: </a:t>
            </a:r>
            <a:r>
              <a:rPr lang="en-US" sz="2600" dirty="0"/>
              <a:t>Before regularly scheduled review, due to:</a:t>
            </a:r>
          </a:p>
          <a:p>
            <a:pPr lvl="1"/>
            <a:r>
              <a:rPr lang="en-US" sz="2300" dirty="0"/>
              <a:t>Changes in the continuum of care </a:t>
            </a:r>
          </a:p>
          <a:p>
            <a:pPr lvl="1"/>
            <a:r>
              <a:rPr lang="en-US" sz="2300" dirty="0"/>
              <a:t>Changes to the service category nationally, statewide, or locally</a:t>
            </a:r>
          </a:p>
          <a:p>
            <a:pPr lvl="1"/>
            <a:r>
              <a:rPr lang="en-US" sz="2300" dirty="0"/>
              <a:t>Problems with service implementation requiring action</a:t>
            </a:r>
          </a:p>
          <a:p>
            <a:pPr lvl="1"/>
            <a:r>
              <a:rPr lang="en-US" sz="2300" dirty="0"/>
              <a:t>Incorporation of best practices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9103-662D-4465-BEA6-03CDBF958F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4AA82A2-0F29-4C87-A085-3AAAA2C24367}"/>
              </a:ext>
            </a:extLst>
          </p:cNvPr>
          <p:cNvCxnSpPr>
            <a:cxnSpLocks/>
          </p:cNvCxnSpPr>
          <p:nvPr/>
        </p:nvCxnSpPr>
        <p:spPr>
          <a:xfrm>
            <a:off x="588409" y="1648306"/>
            <a:ext cx="11131296" cy="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1308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4987</TotalTime>
  <Words>1587</Words>
  <Application>Microsoft Office PowerPoint</Application>
  <PresentationFormat>Widescreen</PresentationFormat>
  <Paragraphs>168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Arial Narrow</vt:lpstr>
      <vt:lpstr>Calibri</vt:lpstr>
      <vt:lpstr>Calibri Light</vt:lpstr>
      <vt:lpstr>Cavolini</vt:lpstr>
      <vt:lpstr>Franklin Gothic Demi Cond</vt:lpstr>
      <vt:lpstr>Tahoma</vt:lpstr>
      <vt:lpstr>Wingdings</vt:lpstr>
      <vt:lpstr>Office Theme</vt:lpstr>
      <vt:lpstr>    Service Standards Development  Courtesy of Emily Gantz McKay  Through the JSI Planning CHATT Project  </vt:lpstr>
      <vt:lpstr>HRSA HAB Guidance on Service Standards</vt:lpstr>
      <vt:lpstr>Guidance, cont.</vt:lpstr>
      <vt:lpstr>Guidance, cont.</vt:lpstr>
      <vt:lpstr>Recent Guidance from HRSA HAB</vt:lpstr>
      <vt:lpstr>Value of Flexible Service Standards</vt:lpstr>
      <vt:lpstr>Developing Service Standards</vt:lpstr>
      <vt:lpstr>HRSA Guidance on Developing or Updating Service Standards</vt:lpstr>
      <vt:lpstr>Commission Approach to Developing, Reviewing, and Refining Service Standards (2010 Procedures) </vt:lpstr>
      <vt:lpstr>Annual Service Standards (SS) Cycle</vt:lpstr>
      <vt:lpstr>Roles for the Recipient (DHSP)</vt:lpstr>
      <vt:lpstr>Provider Familiarity with Service Standards</vt:lpstr>
      <vt:lpstr>Encouraging Non-Part A Providers to Adopt/Follow Service Standards</vt:lpstr>
      <vt:lpstr>Trends/Approaches to Consider</vt:lpstr>
      <vt:lpstr>Trends, cont.</vt:lpstr>
      <vt:lpstr>Trends, cont.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Suggestions on Service Standards</dc:title>
  <dc:creator>Emily</dc:creator>
  <cp:lastModifiedBy>Garibay, Jose</cp:lastModifiedBy>
  <cp:revision>93</cp:revision>
  <cp:lastPrinted>2021-05-25T21:39:28Z</cp:lastPrinted>
  <dcterms:created xsi:type="dcterms:W3CDTF">2019-01-30T21:44:49Z</dcterms:created>
  <dcterms:modified xsi:type="dcterms:W3CDTF">2022-09-15T21:57:49Z</dcterms:modified>
</cp:coreProperties>
</file>