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30" r:id="rId4"/>
    <p:sldId id="33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Roboto" panose="02000000000000000000" pitchFamily="2" charset="0"/>
      <p:regular r:id="rId11"/>
    </p:embeddedFont>
    <p:embeddedFont>
      <p:font typeface="Roboto Bold" panose="020000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3F9C7-8343-4C4A-BC0E-C6C8A12494F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FDBAF-8167-43CD-A34F-9170A641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74130-2A3A-0E10-E685-4ABE4646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D73F2-B2F7-E33F-E7AE-09A2D03E9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A412F-670A-33E4-6E57-B8DC08823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93714-77D4-F153-7196-A3F18ABCF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E7B45-6D2B-166E-C2AB-84056B853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CE89D-F7B2-C956-9201-B5B75F30A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41CB89-9FF0-08C2-72D8-54DCD2590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6DF8B-DDD2-36BC-22CA-AC8F09570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83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37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79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240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35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546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470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376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090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8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852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B36F11-EE05-6ABD-6C85-0FC27908E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77701" y="2609854"/>
            <a:ext cx="4743455" cy="54864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23A6CDF-ABD1-233D-EF2A-529122800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991" y="283365"/>
            <a:ext cx="28460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0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3990" y="283365"/>
            <a:ext cx="2846072" cy="685800"/>
            <a:chOff x="0" y="0"/>
            <a:chExt cx="3794762" cy="914400"/>
          </a:xfrm>
        </p:grpSpPr>
        <p:sp>
          <p:nvSpPr>
            <p:cNvPr id="3" name="Freeform 3" descr="A black background with a black square  Description automatically generated with medium confidence"/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15" b="-3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305306"/>
            <a:ext cx="8913658" cy="8058993"/>
            <a:chOff x="0" y="0"/>
            <a:chExt cx="89899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8998" cy="812800"/>
            </a:xfrm>
            <a:custGeom>
              <a:avLst/>
              <a:gdLst/>
              <a:ahLst/>
              <a:cxnLst/>
              <a:rect l="l" t="t" r="r" b="b"/>
              <a:pathLst>
                <a:path w="898998" h="812800">
                  <a:moveTo>
                    <a:pt x="0" y="0"/>
                  </a:moveTo>
                  <a:lnTo>
                    <a:pt x="898998" y="0"/>
                  </a:lnTo>
                  <a:lnTo>
                    <a:pt x="89899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17808" r="-178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18641" y="2858268"/>
            <a:ext cx="8903924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New Obligations for Schools on Immigration Enforcement and Document Sharing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56050" y="6680107"/>
            <a:ext cx="546178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Fredy Ruiz</a:t>
            </a: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Immigrant Relations Coordinator</a:t>
            </a:r>
          </a:p>
          <a:p>
            <a:pPr algn="l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11/5/2025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7F88-DD2C-635A-54F7-A18ADB78B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066E93-276B-CAB7-9719-2D416EAC9890}"/>
              </a:ext>
            </a:extLst>
          </p:cNvPr>
          <p:cNvGrpSpPr/>
          <p:nvPr/>
        </p:nvGrpSpPr>
        <p:grpSpPr>
          <a:xfrm>
            <a:off x="283990" y="283365"/>
            <a:ext cx="2846070" cy="685800"/>
            <a:chOff x="0" y="0"/>
            <a:chExt cx="3794760" cy="914400"/>
          </a:xfrm>
        </p:grpSpPr>
        <p:sp>
          <p:nvSpPr>
            <p:cNvPr id="3" name="Freeform 3" descr="A black background with a black square  Description automatically generated with medium confidence">
              <a:extLst>
                <a:ext uri="{FF2B5EF4-FFF2-40B4-BE49-F238E27FC236}">
                  <a16:creationId xmlns:a16="http://schemas.microsoft.com/office/drawing/2014/main" id="{FFD4FB60-0548-A679-C860-C5D66FE7B439}"/>
                </a:ext>
              </a:extLst>
            </p:cNvPr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2" b="-39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2007230-F4FE-1218-8492-B8BECABDBFD6}"/>
              </a:ext>
            </a:extLst>
          </p:cNvPr>
          <p:cNvGrpSpPr/>
          <p:nvPr/>
        </p:nvGrpSpPr>
        <p:grpSpPr>
          <a:xfrm>
            <a:off x="0" y="1571628"/>
            <a:ext cx="4286250" cy="7934325"/>
            <a:chOff x="0" y="0"/>
            <a:chExt cx="5715000" cy="105791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626B10-CC79-871D-97AF-86BA4AED5A03}"/>
                </a:ext>
              </a:extLst>
            </p:cNvPr>
            <p:cNvSpPr/>
            <p:nvPr/>
          </p:nvSpPr>
          <p:spPr>
            <a:xfrm>
              <a:off x="0" y="0"/>
              <a:ext cx="5715000" cy="10579100"/>
            </a:xfrm>
            <a:custGeom>
              <a:avLst/>
              <a:gdLst/>
              <a:ahLst/>
              <a:cxnLst/>
              <a:rect l="l" t="t" r="r" b="b"/>
              <a:pathLst>
                <a:path w="5715000" h="10579100">
                  <a:moveTo>
                    <a:pt x="0" y="0"/>
                  </a:moveTo>
                  <a:lnTo>
                    <a:pt x="5715000" y="0"/>
                  </a:lnTo>
                  <a:lnTo>
                    <a:pt x="5715000" y="10579100"/>
                  </a:lnTo>
                  <a:lnTo>
                    <a:pt x="0" y="10579100"/>
                  </a:lnTo>
                  <a:close/>
                </a:path>
              </a:pathLst>
            </a:custGeom>
            <a:solidFill>
              <a:srgbClr val="BA0C2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1D4FC20-775D-1543-783E-DC386F219BE5}"/>
              </a:ext>
            </a:extLst>
          </p:cNvPr>
          <p:cNvSpPr txBox="1"/>
          <p:nvPr/>
        </p:nvSpPr>
        <p:spPr>
          <a:xfrm>
            <a:off x="6917206" y="1280880"/>
            <a:ext cx="10178268" cy="795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Deferred Action for Childhood Arrivals 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CD2EAAC-5A07-8320-5EA1-A7DDA301B3D5}"/>
              </a:ext>
            </a:extLst>
          </p:cNvPr>
          <p:cNvSpPr txBox="1"/>
          <p:nvPr/>
        </p:nvSpPr>
        <p:spPr>
          <a:xfrm>
            <a:off x="6917207" y="2541846"/>
            <a:ext cx="9501790" cy="6065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Since its inception in 2012, the Deferred Action for Childhood Arrivals (DACA) program has provided significant support to eligible undocumented youth who came to the United States as children.</a:t>
            </a:r>
          </a:p>
          <a:p>
            <a:pPr marL="280035" marR="0" lvl="1" indent="-45720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1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By granting temporary protection from deportation and work authorization, DACA has enabled recipients to access various opportunities that were previously unattainable.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</a:endParaRPr>
          </a:p>
          <a:p>
            <a:pPr marL="982980" marR="0" lvl="3" indent="-245745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4C594B-135E-9B4B-BAB6-D9548ED2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70629" y="971731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child looking up at a drawing of a space ship&#10;&#10;Description automatically generated">
            <a:extLst>
              <a:ext uri="{FF2B5EF4-FFF2-40B4-BE49-F238E27FC236}">
                <a16:creationId xmlns:a16="http://schemas.microsoft.com/office/drawing/2014/main" id="{1BE74126-AFAD-D8A4-6190-B02DE3A07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9" y="2935705"/>
            <a:ext cx="5346530" cy="53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DD172-B6D3-C667-69AB-70EEA91E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20E3ED-73B0-5EDC-65FE-199A97AB3AE6}"/>
              </a:ext>
            </a:extLst>
          </p:cNvPr>
          <p:cNvGrpSpPr/>
          <p:nvPr/>
        </p:nvGrpSpPr>
        <p:grpSpPr>
          <a:xfrm>
            <a:off x="283990" y="283365"/>
            <a:ext cx="2846070" cy="685800"/>
            <a:chOff x="0" y="0"/>
            <a:chExt cx="3794760" cy="914400"/>
          </a:xfrm>
        </p:grpSpPr>
        <p:sp>
          <p:nvSpPr>
            <p:cNvPr id="3" name="Freeform 3" descr="A black background with a black square  Description automatically generated with medium confidence">
              <a:extLst>
                <a:ext uri="{FF2B5EF4-FFF2-40B4-BE49-F238E27FC236}">
                  <a16:creationId xmlns:a16="http://schemas.microsoft.com/office/drawing/2014/main" id="{1D589485-695D-4216-E5C1-2F1BF4E39EA9}"/>
                </a:ext>
              </a:extLst>
            </p:cNvPr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2" b="-3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204A5FD-F807-0CF6-2B57-EE6BD813DE14}"/>
              </a:ext>
            </a:extLst>
          </p:cNvPr>
          <p:cNvGrpSpPr/>
          <p:nvPr/>
        </p:nvGrpSpPr>
        <p:grpSpPr>
          <a:xfrm>
            <a:off x="0" y="1571628"/>
            <a:ext cx="4286250" cy="7934325"/>
            <a:chOff x="0" y="0"/>
            <a:chExt cx="5715000" cy="105791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D28BCE-44B0-B48B-9770-A80CBCD413BE}"/>
                </a:ext>
              </a:extLst>
            </p:cNvPr>
            <p:cNvSpPr/>
            <p:nvPr/>
          </p:nvSpPr>
          <p:spPr>
            <a:xfrm>
              <a:off x="0" y="0"/>
              <a:ext cx="5715000" cy="10579100"/>
            </a:xfrm>
            <a:custGeom>
              <a:avLst/>
              <a:gdLst/>
              <a:ahLst/>
              <a:cxnLst/>
              <a:rect l="l" t="t" r="r" b="b"/>
              <a:pathLst>
                <a:path w="5715000" h="10579100">
                  <a:moveTo>
                    <a:pt x="0" y="0"/>
                  </a:moveTo>
                  <a:lnTo>
                    <a:pt x="5715000" y="0"/>
                  </a:lnTo>
                  <a:lnTo>
                    <a:pt x="5715000" y="10579100"/>
                  </a:lnTo>
                  <a:lnTo>
                    <a:pt x="0" y="10579100"/>
                  </a:lnTo>
                  <a:close/>
                </a:path>
              </a:pathLst>
            </a:custGeom>
            <a:solidFill>
              <a:srgbClr val="BA0C2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779BB0A-AEA6-0FCB-A0F2-234E3DE857B0}"/>
              </a:ext>
            </a:extLst>
          </p:cNvPr>
          <p:cNvSpPr txBox="1"/>
          <p:nvPr/>
        </p:nvSpPr>
        <p:spPr>
          <a:xfrm>
            <a:off x="6930977" y="1280880"/>
            <a:ext cx="10164497" cy="774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60"/>
              </a:lnSpc>
            </a:pP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AB 495 - The Family Preparedness Plan Act</a:t>
            </a:r>
            <a:endParaRPr lang="en-US" sz="3000" b="1" dirty="0">
              <a:solidFill>
                <a:srgbClr val="000000"/>
              </a:solidFill>
              <a:latin typeface="Arimo Bold"/>
              <a:ea typeface="Arimo Bold"/>
              <a:cs typeface="Arimo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7D2F1D8-A552-EA3A-77AB-11CD091582B1}"/>
              </a:ext>
            </a:extLst>
          </p:cNvPr>
          <p:cNvSpPr txBox="1"/>
          <p:nvPr/>
        </p:nvSpPr>
        <p:spPr>
          <a:xfrm>
            <a:off x="6935639" y="3329228"/>
            <a:ext cx="9501790" cy="718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20"/>
              </a:lnSpc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Governor Newsom has signed AB 495, the Family Preparedness Plan Act of 2025, into law. This legislation introduces a series of important protections and procedures aimed at shielding children and families, especially those at risk due to immigration enforcement.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ts val="4320"/>
              </a:lnSpc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ts val="4320"/>
              </a:lnSpc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Licensed childcare facilities and preschools are now prohibited from collecting or retaining information regarding the immigration or citizenship status of children or their families, except where specifically required by law. </a:t>
            </a:r>
          </a:p>
          <a:p>
            <a:pPr indent="-457200">
              <a:lnSpc>
                <a:spcPts val="4320"/>
              </a:lnSpc>
              <a:buFont typeface="Arial"/>
              <a:buChar char="•"/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lvl="1">
              <a:lnSpc>
                <a:spcPts val="4320"/>
              </a:lnSpc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3200" dirty="0">
              <a:latin typeface="Arimo"/>
              <a:ea typeface="Arimo"/>
              <a:cs typeface="Arimo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5233A0-3B76-BB1C-48F0-85F00E6E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70629" y="971731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/>
              <a:pPr/>
              <a:t>3</a:t>
            </a:fld>
            <a:endParaRPr lang="en-US" sz="2000" b="1"/>
          </a:p>
        </p:txBody>
      </p:sp>
      <p:pic>
        <p:nvPicPr>
          <p:cNvPr id="7" name="Picture 6" descr="A person and person sitting in a field with a child&#10;&#10;AI-generated content may be incorrect.">
            <a:extLst>
              <a:ext uri="{FF2B5EF4-FFF2-40B4-BE49-F238E27FC236}">
                <a16:creationId xmlns:a16="http://schemas.microsoft.com/office/drawing/2014/main" id="{EFAF6588-3778-543E-6A7B-3AB542A55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78" y="3525397"/>
            <a:ext cx="5455553" cy="40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3990" y="283365"/>
            <a:ext cx="2846072" cy="685800"/>
            <a:chOff x="0" y="0"/>
            <a:chExt cx="3794762" cy="914400"/>
          </a:xfrm>
        </p:grpSpPr>
        <p:sp>
          <p:nvSpPr>
            <p:cNvPr id="3" name="Freeform 3" descr="A black background with a black square  Description automatically generated with medium confidence"/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15" b="-3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571628"/>
            <a:ext cx="4286250" cy="7934322"/>
            <a:chOff x="0" y="0"/>
            <a:chExt cx="5715000" cy="10579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0" cy="10579100"/>
            </a:xfrm>
            <a:custGeom>
              <a:avLst/>
              <a:gdLst/>
              <a:ahLst/>
              <a:cxnLst/>
              <a:rect l="l" t="t" r="r" b="b"/>
              <a:pathLst>
                <a:path w="5715000" h="10579100">
                  <a:moveTo>
                    <a:pt x="0" y="0"/>
                  </a:moveTo>
                  <a:lnTo>
                    <a:pt x="5715000" y="0"/>
                  </a:lnTo>
                  <a:lnTo>
                    <a:pt x="5715000" y="10579100"/>
                  </a:lnTo>
                  <a:lnTo>
                    <a:pt x="0" y="10579100"/>
                  </a:lnTo>
                  <a:close/>
                </a:path>
              </a:pathLst>
            </a:custGeom>
            <a:solidFill>
              <a:srgbClr val="AFABA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306" y="2346443"/>
            <a:ext cx="5059898" cy="6287507"/>
            <a:chOff x="0" y="0"/>
            <a:chExt cx="510322" cy="63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322" cy="634135"/>
            </a:xfrm>
            <a:custGeom>
              <a:avLst/>
              <a:gdLst/>
              <a:ahLst/>
              <a:cxnLst/>
              <a:rect l="l" t="t" r="r" b="b"/>
              <a:pathLst>
                <a:path w="510322" h="634135">
                  <a:moveTo>
                    <a:pt x="0" y="0"/>
                  </a:moveTo>
                  <a:lnTo>
                    <a:pt x="510322" y="0"/>
                  </a:lnTo>
                  <a:lnTo>
                    <a:pt x="510322" y="634135"/>
                  </a:lnTo>
                  <a:lnTo>
                    <a:pt x="0" y="634135"/>
                  </a:lnTo>
                  <a:close/>
                </a:path>
              </a:pathLst>
            </a:custGeom>
            <a:blipFill>
              <a:blip r:embed="rId3"/>
              <a:stretch>
                <a:fillRect l="-43131" r="-431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17206" y="1347555"/>
            <a:ext cx="9812508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AB 49: Protecting Student Records and Family Privacy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07596" y="3241750"/>
            <a:ext cx="8346025" cy="485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90" lvl="1" indent="-248295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 49 limits how schools respond to federal immigration enforcement inquiries.​</a:t>
            </a: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96590" lvl="1" indent="-248295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Limited Access to Campuses: Prohibits LEAs from allowing immigration enforcement officers from entering nonpublic areas of a school site without providing a valid judicial warrant, judicial subpoena, or court order.​</a:t>
            </a: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96590" lvl="1" indent="-248295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Restrictions on Records Disclosure: Student records, including immigration-related documents, may not be released, in any other manner, to immigration authorities unless a valid court order is presented or with parental or guardian’s written consent. </a:t>
            </a:r>
          </a:p>
          <a:p>
            <a:pPr algn="l">
              <a:lnSpc>
                <a:spcPts val="31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3990" y="283365"/>
            <a:ext cx="2846072" cy="685800"/>
            <a:chOff x="0" y="0"/>
            <a:chExt cx="3794762" cy="914400"/>
          </a:xfrm>
        </p:grpSpPr>
        <p:sp>
          <p:nvSpPr>
            <p:cNvPr id="3" name="Freeform 3" descr="A black background with a black square  Description automatically generated with medium confidence"/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15" b="-3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571628"/>
            <a:ext cx="4286250" cy="7934322"/>
            <a:chOff x="0" y="0"/>
            <a:chExt cx="5715000" cy="10579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0" cy="10579100"/>
            </a:xfrm>
            <a:custGeom>
              <a:avLst/>
              <a:gdLst/>
              <a:ahLst/>
              <a:cxnLst/>
              <a:rect l="l" t="t" r="r" b="b"/>
              <a:pathLst>
                <a:path w="5715000" h="10579100">
                  <a:moveTo>
                    <a:pt x="0" y="0"/>
                  </a:moveTo>
                  <a:lnTo>
                    <a:pt x="5715000" y="0"/>
                  </a:lnTo>
                  <a:lnTo>
                    <a:pt x="5715000" y="10579100"/>
                  </a:lnTo>
                  <a:lnTo>
                    <a:pt x="0" y="10579100"/>
                  </a:lnTo>
                  <a:close/>
                </a:path>
              </a:pathLst>
            </a:custGeom>
            <a:solidFill>
              <a:srgbClr val="AFABA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306" y="2346443"/>
            <a:ext cx="5059898" cy="6287507"/>
            <a:chOff x="0" y="0"/>
            <a:chExt cx="510322" cy="63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322" cy="634135"/>
            </a:xfrm>
            <a:custGeom>
              <a:avLst/>
              <a:gdLst/>
              <a:ahLst/>
              <a:cxnLst/>
              <a:rect l="l" t="t" r="r" b="b"/>
              <a:pathLst>
                <a:path w="510322" h="634135">
                  <a:moveTo>
                    <a:pt x="0" y="0"/>
                  </a:moveTo>
                  <a:lnTo>
                    <a:pt x="510322" y="0"/>
                  </a:lnTo>
                  <a:lnTo>
                    <a:pt x="510322" y="634135"/>
                  </a:lnTo>
                  <a:lnTo>
                    <a:pt x="0" y="634135"/>
                  </a:lnTo>
                  <a:close/>
                </a:path>
              </a:pathLst>
            </a:custGeom>
            <a:blipFill>
              <a:blip r:embed="rId3"/>
              <a:stretch>
                <a:fillRect l="-43196" r="-431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17206" y="1338030"/>
            <a:ext cx="981250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SB 98: Limiting Immigration Enforcement on School and Campus Grounds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07596" y="3241750"/>
            <a:ext cx="8346025" cy="485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90" lvl="1" indent="-248295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SB 98 expands California’s “sensitive location” protections, further shielding schools and universities from immigration enforcement activities.​</a:t>
            </a: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96590" lvl="1" indent="-248295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Prohibition on Enforcement Actions: Immigration enforcement agents may not enter school grounds, libraries, or campus facilities without judicial authorization.​</a:t>
            </a: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96590" lvl="1" indent="-248295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“immigration officer” means any state, local, or federal law enforcement officer who is seeking to enforce immigration law.</a:t>
            </a: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1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3990" y="283365"/>
            <a:ext cx="2846072" cy="685800"/>
            <a:chOff x="0" y="0"/>
            <a:chExt cx="3794762" cy="914400"/>
          </a:xfrm>
        </p:grpSpPr>
        <p:sp>
          <p:nvSpPr>
            <p:cNvPr id="3" name="Freeform 3" descr="A black background with a black square  Description automatically generated with medium confidence"/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15" b="-3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571628"/>
            <a:ext cx="4286250" cy="7934322"/>
            <a:chOff x="0" y="0"/>
            <a:chExt cx="5715000" cy="10579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0" cy="10579100"/>
            </a:xfrm>
            <a:custGeom>
              <a:avLst/>
              <a:gdLst/>
              <a:ahLst/>
              <a:cxnLst/>
              <a:rect l="l" t="t" r="r" b="b"/>
              <a:pathLst>
                <a:path w="5715000" h="10579100">
                  <a:moveTo>
                    <a:pt x="0" y="0"/>
                  </a:moveTo>
                  <a:lnTo>
                    <a:pt x="5715000" y="0"/>
                  </a:lnTo>
                  <a:lnTo>
                    <a:pt x="5715000" y="10579100"/>
                  </a:lnTo>
                  <a:lnTo>
                    <a:pt x="0" y="10579100"/>
                  </a:lnTo>
                  <a:close/>
                </a:path>
              </a:pathLst>
            </a:custGeom>
            <a:solidFill>
              <a:srgbClr val="AFABA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306" y="2346443"/>
            <a:ext cx="5059898" cy="6287507"/>
            <a:chOff x="0" y="0"/>
            <a:chExt cx="510322" cy="63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322" cy="634135"/>
            </a:xfrm>
            <a:custGeom>
              <a:avLst/>
              <a:gdLst/>
              <a:ahLst/>
              <a:cxnLst/>
              <a:rect l="l" t="t" r="r" b="b"/>
              <a:pathLst>
                <a:path w="510322" h="634135">
                  <a:moveTo>
                    <a:pt x="0" y="0"/>
                  </a:moveTo>
                  <a:lnTo>
                    <a:pt x="510322" y="0"/>
                  </a:lnTo>
                  <a:lnTo>
                    <a:pt x="510322" y="634135"/>
                  </a:lnTo>
                  <a:lnTo>
                    <a:pt x="0" y="634135"/>
                  </a:lnTo>
                  <a:close/>
                </a:path>
              </a:pathLst>
            </a:custGeom>
            <a:blipFill>
              <a:blip r:embed="rId3"/>
              <a:stretch>
                <a:fillRect l="-43196" r="-431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17206" y="1338030"/>
            <a:ext cx="981250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Action Steps for School Districts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9400" y="2781300"/>
            <a:ext cx="8346025" cy="609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9" lvl="1" indent="-269884" algn="l">
              <a:lnSpc>
                <a:spcPts val="3000"/>
              </a:lnSpc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 comply with AB 49 and SB 98, educational institutions should consider the following steps:</a:t>
            </a:r>
          </a:p>
          <a:p>
            <a:pPr algn="l">
              <a:lnSpc>
                <a:spcPts val="2760"/>
              </a:lnSpc>
            </a:pPr>
            <a:endParaRPr lang="en-US" sz="25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1079538" lvl="2" indent="-359846" algn="l">
              <a:lnSpc>
                <a:spcPts val="30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and update policies</a:t>
            </a:r>
          </a:p>
          <a:p>
            <a:pPr algn="l"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79538" lvl="2" indent="-359846" algn="l">
              <a:lnSpc>
                <a:spcPts val="30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 Administrators, Staff, and Faculty</a:t>
            </a:r>
          </a:p>
          <a:p>
            <a:pPr algn="l"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79538" lvl="2" indent="-359846" algn="l">
              <a:lnSpc>
                <a:spcPts val="30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Designate a Compliance Officer</a:t>
            </a:r>
          </a:p>
          <a:p>
            <a:pPr algn="l"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79538" lvl="2" indent="-359846" algn="l">
              <a:lnSpc>
                <a:spcPts val="30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Communicate Changes with Families</a:t>
            </a:r>
          </a:p>
          <a:p>
            <a:pPr marL="719692" lvl="2" algn="l"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79538" lvl="2" indent="-359846" algn="l">
              <a:lnSpc>
                <a:spcPts val="30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 Safety Plans need to be updated  and include information on Immigration Enforcement</a:t>
            </a:r>
          </a:p>
          <a:p>
            <a:pPr marL="1079538" lvl="2" indent="-359846" algn="l">
              <a:lnSpc>
                <a:spcPts val="3000"/>
              </a:lnSpc>
              <a:buFont typeface="Arial"/>
              <a:buChar char="⚬"/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760"/>
              </a:lnSpc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120"/>
              </a:lnSpc>
              <a:spcBef>
                <a:spcPct val="0"/>
              </a:spcBef>
            </a:pPr>
            <a:endParaRPr lang="en-US" sz="2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3990" y="283365"/>
            <a:ext cx="2846072" cy="685800"/>
            <a:chOff x="0" y="0"/>
            <a:chExt cx="3794762" cy="914400"/>
          </a:xfrm>
        </p:grpSpPr>
        <p:sp>
          <p:nvSpPr>
            <p:cNvPr id="3" name="Freeform 3" descr="A black background with a black square  Description automatically generated with medium confidence"/>
            <p:cNvSpPr/>
            <p:nvPr/>
          </p:nvSpPr>
          <p:spPr>
            <a:xfrm>
              <a:off x="0" y="0"/>
              <a:ext cx="3794760" cy="914400"/>
            </a:xfrm>
            <a:custGeom>
              <a:avLst/>
              <a:gdLst/>
              <a:ahLst/>
              <a:cxnLst/>
              <a:rect l="l" t="t" r="r" b="b"/>
              <a:pathLst>
                <a:path w="3794760" h="914400">
                  <a:moveTo>
                    <a:pt x="0" y="0"/>
                  </a:moveTo>
                  <a:lnTo>
                    <a:pt x="3794760" y="0"/>
                  </a:lnTo>
                  <a:lnTo>
                    <a:pt x="37947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15" b="-3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571628"/>
            <a:ext cx="4286250" cy="7934322"/>
            <a:chOff x="0" y="0"/>
            <a:chExt cx="5715000" cy="105790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5000" cy="10579100"/>
            </a:xfrm>
            <a:custGeom>
              <a:avLst/>
              <a:gdLst/>
              <a:ahLst/>
              <a:cxnLst/>
              <a:rect l="l" t="t" r="r" b="b"/>
              <a:pathLst>
                <a:path w="5715000" h="10579100">
                  <a:moveTo>
                    <a:pt x="0" y="0"/>
                  </a:moveTo>
                  <a:lnTo>
                    <a:pt x="5715000" y="0"/>
                  </a:lnTo>
                  <a:lnTo>
                    <a:pt x="5715000" y="10579100"/>
                  </a:lnTo>
                  <a:lnTo>
                    <a:pt x="0" y="10579100"/>
                  </a:lnTo>
                  <a:close/>
                </a:path>
              </a:pathLst>
            </a:custGeom>
            <a:solidFill>
              <a:srgbClr val="BA0C2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5306" y="2346443"/>
            <a:ext cx="5059898" cy="6287507"/>
            <a:chOff x="0" y="0"/>
            <a:chExt cx="510322" cy="63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322" cy="634135"/>
            </a:xfrm>
            <a:custGeom>
              <a:avLst/>
              <a:gdLst/>
              <a:ahLst/>
              <a:cxnLst/>
              <a:rect l="l" t="t" r="r" b="b"/>
              <a:pathLst>
                <a:path w="510322" h="634135">
                  <a:moveTo>
                    <a:pt x="0" y="0"/>
                  </a:moveTo>
                  <a:lnTo>
                    <a:pt x="510322" y="0"/>
                  </a:lnTo>
                  <a:lnTo>
                    <a:pt x="510322" y="634135"/>
                  </a:lnTo>
                  <a:lnTo>
                    <a:pt x="0" y="634135"/>
                  </a:lnTo>
                  <a:close/>
                </a:path>
              </a:pathLst>
            </a:custGeom>
            <a:blipFill>
              <a:blip r:embed="rId3"/>
              <a:stretch>
                <a:fillRect l="-12130" r="-121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17206" y="1338030"/>
            <a:ext cx="9812508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Thank you!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46662" y="7196879"/>
            <a:ext cx="6153596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Fredy Ruiz​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Immigrant Relations Coordinator​</a:t>
            </a:r>
          </a:p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Ruiz_Fredy@lacoe.edu </a:t>
            </a:r>
          </a:p>
          <a:p>
            <a:pPr algn="ctr">
              <a:lnSpc>
                <a:spcPts val="6360"/>
              </a:lnSpc>
              <a:spcBef>
                <a:spcPct val="0"/>
              </a:spcBef>
            </a:pPr>
            <a:endParaRPr lang="en-US" sz="3300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950" y="2526431"/>
            <a:ext cx="4425020" cy="4425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414</Words>
  <Application>Microsoft Office PowerPoint</Application>
  <PresentationFormat>Custom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Roboto Bold</vt:lpstr>
      <vt:lpstr>Arial</vt:lpstr>
      <vt:lpstr>Roboto</vt:lpstr>
      <vt:lpstr>Calibri</vt:lpstr>
      <vt:lpstr>Aptos</vt:lpstr>
      <vt:lpstr>Arimo Bold</vt:lpstr>
      <vt:lpstr>Arimo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LACOE_PPT_Template_2024.pptx</dc:title>
  <dc:creator>Ruiz_Fredy</dc:creator>
  <cp:lastModifiedBy>Ruiz_Fredy</cp:lastModifiedBy>
  <cp:revision>7</cp:revision>
  <dcterms:created xsi:type="dcterms:W3CDTF">2006-08-16T00:00:00Z</dcterms:created>
  <dcterms:modified xsi:type="dcterms:W3CDTF">2025-10-24T16:53:52Z</dcterms:modified>
  <dc:identifier>DAG0rIlr6VM</dc:identifier>
</cp:coreProperties>
</file>