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2"/>
  </p:sldMasterIdLst>
  <p:notesMasterIdLst>
    <p:notesMasterId r:id="rId22"/>
  </p:notesMasterIdLst>
  <p:sldIdLst>
    <p:sldId id="279" r:id="rId3"/>
    <p:sldId id="437" r:id="rId4"/>
    <p:sldId id="438" r:id="rId5"/>
    <p:sldId id="439" r:id="rId6"/>
    <p:sldId id="286" r:id="rId7"/>
    <p:sldId id="441" r:id="rId8"/>
    <p:sldId id="442" r:id="rId9"/>
    <p:sldId id="443" r:id="rId10"/>
    <p:sldId id="444" r:id="rId11"/>
    <p:sldId id="454" r:id="rId12"/>
    <p:sldId id="445" r:id="rId13"/>
    <p:sldId id="446" r:id="rId14"/>
    <p:sldId id="447" r:id="rId15"/>
    <p:sldId id="448" r:id="rId16"/>
    <p:sldId id="449" r:id="rId17"/>
    <p:sldId id="451" r:id="rId18"/>
    <p:sldId id="452" r:id="rId19"/>
    <p:sldId id="453" r:id="rId20"/>
    <p:sldId id="455" r:id="rId2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CC"/>
    <a:srgbClr val="0099FF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 autoAdjust="0"/>
  </p:normalViewPr>
  <p:slideViewPr>
    <p:cSldViewPr snapToGrid="0">
      <p:cViewPr varScale="1">
        <p:scale>
          <a:sx n="70" d="100"/>
          <a:sy n="70" d="100"/>
        </p:scale>
        <p:origin x="108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16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40468C-46AA-4C92-9317-D5D7FE3D4A92}" type="doc">
      <dgm:prSet loTypeId="urn:microsoft.com/office/officeart/2005/8/layout/radial6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43190D0-C279-42AF-AC9C-01C51DCB6932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1800" b="1" dirty="0" smtClean="0"/>
            <a:t>Engagement</a:t>
          </a:r>
          <a:endParaRPr lang="en-US" sz="1800" b="1" dirty="0"/>
        </a:p>
      </dgm:t>
    </dgm:pt>
    <dgm:pt modelId="{8192C745-D3C7-47FC-B5AD-B5BFD605B65D}" type="parTrans" cxnId="{0220A4EC-94DE-4D5F-A3C8-A98FD7C8102B}">
      <dgm:prSet/>
      <dgm:spPr/>
      <dgm:t>
        <a:bodyPr/>
        <a:lstStyle/>
        <a:p>
          <a:endParaRPr lang="en-US" sz="3600" b="1"/>
        </a:p>
      </dgm:t>
    </dgm:pt>
    <dgm:pt modelId="{DC6E38BD-6ED5-4E83-B9A8-558031599DEA}" type="sibTrans" cxnId="{0220A4EC-94DE-4D5F-A3C8-A98FD7C8102B}">
      <dgm:prSet/>
      <dgm:spPr/>
      <dgm:t>
        <a:bodyPr/>
        <a:lstStyle/>
        <a:p>
          <a:endParaRPr lang="en-US" sz="3600" b="1"/>
        </a:p>
      </dgm:t>
    </dgm:pt>
    <dgm:pt modelId="{4B53CE61-EA96-40E8-AF92-8D10E9301133}">
      <dgm:prSet phldrT="[Text]" custT="1"/>
      <dgm:spPr/>
      <dgm:t>
        <a:bodyPr/>
        <a:lstStyle/>
        <a:p>
          <a:r>
            <a:rPr lang="en-US" sz="2000" b="1" dirty="0" smtClean="0"/>
            <a:t>Awareness</a:t>
          </a:r>
          <a:endParaRPr lang="en-US" sz="2000" b="1" dirty="0"/>
        </a:p>
      </dgm:t>
    </dgm:pt>
    <dgm:pt modelId="{78424738-D63D-4068-BE70-FAE76EB241CC}" type="parTrans" cxnId="{7E2BC605-87AB-4DC5-B0E2-AB32CF201011}">
      <dgm:prSet/>
      <dgm:spPr/>
      <dgm:t>
        <a:bodyPr/>
        <a:lstStyle/>
        <a:p>
          <a:endParaRPr lang="en-US" sz="3600" b="1"/>
        </a:p>
      </dgm:t>
    </dgm:pt>
    <dgm:pt modelId="{68888DA0-51AA-4D1A-98E9-091F06CBF829}" type="sibTrans" cxnId="{7E2BC605-87AB-4DC5-B0E2-AB32CF201011}">
      <dgm:prSet/>
      <dgm:spPr/>
      <dgm:t>
        <a:bodyPr/>
        <a:lstStyle/>
        <a:p>
          <a:endParaRPr lang="en-US" sz="3600" b="1"/>
        </a:p>
      </dgm:t>
    </dgm:pt>
    <dgm:pt modelId="{929017A5-690A-4557-BE26-0D1B48E4D691}">
      <dgm:prSet phldrT="[Text]" custT="1"/>
      <dgm:spPr/>
      <dgm:t>
        <a:bodyPr/>
        <a:lstStyle/>
        <a:p>
          <a:r>
            <a:rPr lang="en-US" sz="2000" b="1" dirty="0" smtClean="0"/>
            <a:t>Design</a:t>
          </a:r>
          <a:endParaRPr lang="en-US" sz="2000" b="1" dirty="0"/>
        </a:p>
      </dgm:t>
    </dgm:pt>
    <dgm:pt modelId="{1C170F8A-8CB5-4CC2-9391-0934848ACE5E}" type="parTrans" cxnId="{90A891BC-8180-4098-A5AA-B6C43F21E7EC}">
      <dgm:prSet/>
      <dgm:spPr/>
      <dgm:t>
        <a:bodyPr/>
        <a:lstStyle/>
        <a:p>
          <a:endParaRPr lang="en-US" sz="3600" b="1"/>
        </a:p>
      </dgm:t>
    </dgm:pt>
    <dgm:pt modelId="{00CA561F-0B45-4644-8D4C-8B9B08919D13}" type="sibTrans" cxnId="{90A891BC-8180-4098-A5AA-B6C43F21E7EC}">
      <dgm:prSet/>
      <dgm:spPr/>
      <dgm:t>
        <a:bodyPr/>
        <a:lstStyle/>
        <a:p>
          <a:endParaRPr lang="en-US" sz="3600" b="1"/>
        </a:p>
      </dgm:t>
    </dgm:pt>
    <dgm:pt modelId="{DCC8E72F-83C9-488D-A122-DFCF5098E358}">
      <dgm:prSet phldrT="[Text]" custT="1"/>
      <dgm:spPr/>
      <dgm:t>
        <a:bodyPr/>
        <a:lstStyle/>
        <a:p>
          <a:r>
            <a:rPr lang="en-US" sz="2000" b="1" dirty="0" smtClean="0"/>
            <a:t>Tailoring</a:t>
          </a:r>
          <a:endParaRPr lang="en-US" sz="2000" b="1" dirty="0"/>
        </a:p>
      </dgm:t>
    </dgm:pt>
    <dgm:pt modelId="{5D3BEF6E-C742-4D51-A7AF-9F53B39BE068}" type="parTrans" cxnId="{BA2EFB68-B086-4B08-BD3B-9FD45187B2C8}">
      <dgm:prSet/>
      <dgm:spPr/>
      <dgm:t>
        <a:bodyPr/>
        <a:lstStyle/>
        <a:p>
          <a:endParaRPr lang="en-US" sz="3600" b="1"/>
        </a:p>
      </dgm:t>
    </dgm:pt>
    <dgm:pt modelId="{2F868891-514F-479F-80E8-2A0E36C7596A}" type="sibTrans" cxnId="{BA2EFB68-B086-4B08-BD3B-9FD45187B2C8}">
      <dgm:prSet/>
      <dgm:spPr/>
      <dgm:t>
        <a:bodyPr/>
        <a:lstStyle/>
        <a:p>
          <a:endParaRPr lang="en-US" sz="3600" b="1"/>
        </a:p>
      </dgm:t>
    </dgm:pt>
    <dgm:pt modelId="{3781BBCE-F5BE-4AA7-92E9-B8BCD967F831}">
      <dgm:prSet phldrT="[Text]" custT="1"/>
      <dgm:spPr/>
      <dgm:t>
        <a:bodyPr/>
        <a:lstStyle/>
        <a:p>
          <a:r>
            <a:rPr lang="en-US" sz="2000" b="1" dirty="0" smtClean="0"/>
            <a:t>Assessing</a:t>
          </a:r>
          <a:endParaRPr lang="en-US" sz="2000" b="1" dirty="0"/>
        </a:p>
      </dgm:t>
    </dgm:pt>
    <dgm:pt modelId="{08504C96-C4AA-45C5-82DA-B2131AA21E05}" type="parTrans" cxnId="{2CA02658-02A2-4391-965E-1AF136FDFAB0}">
      <dgm:prSet/>
      <dgm:spPr/>
      <dgm:t>
        <a:bodyPr/>
        <a:lstStyle/>
        <a:p>
          <a:endParaRPr lang="en-US" sz="3600" b="1"/>
        </a:p>
      </dgm:t>
    </dgm:pt>
    <dgm:pt modelId="{E5F5505D-D7A3-442F-B168-94C310CBEA70}" type="sibTrans" cxnId="{2CA02658-02A2-4391-965E-1AF136FDFAB0}">
      <dgm:prSet/>
      <dgm:spPr/>
      <dgm:t>
        <a:bodyPr/>
        <a:lstStyle/>
        <a:p>
          <a:endParaRPr lang="en-US" sz="3600" b="1"/>
        </a:p>
      </dgm:t>
    </dgm:pt>
    <dgm:pt modelId="{BFBC380A-0C5F-4904-BC28-C90D46CA8D3F}" type="pres">
      <dgm:prSet presAssocID="{0A40468C-46AA-4C92-9317-D5D7FE3D4A9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F34BCC-4C91-4017-8CEB-89AB6D3FB7C6}" type="pres">
      <dgm:prSet presAssocID="{D43190D0-C279-42AF-AC9C-01C51DCB6932}" presName="centerShape" presStyleLbl="node0" presStyleIdx="0" presStyleCnt="1" custLinFactNeighborY="502"/>
      <dgm:spPr/>
      <dgm:t>
        <a:bodyPr/>
        <a:lstStyle/>
        <a:p>
          <a:endParaRPr lang="en-US"/>
        </a:p>
      </dgm:t>
    </dgm:pt>
    <dgm:pt modelId="{5E1593AE-7D75-4DEE-B138-16F4799F0C4D}" type="pres">
      <dgm:prSet presAssocID="{4B53CE61-EA96-40E8-AF92-8D10E9301133}" presName="node" presStyleLbl="node1" presStyleIdx="0" presStyleCnt="4" custScaleX="1450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3B001B-D9EC-4278-8CC9-FCC18DF8AF72}" type="pres">
      <dgm:prSet presAssocID="{4B53CE61-EA96-40E8-AF92-8D10E9301133}" presName="dummy" presStyleCnt="0"/>
      <dgm:spPr/>
    </dgm:pt>
    <dgm:pt modelId="{03E60960-A617-443C-A2F8-07AC1317EB48}" type="pres">
      <dgm:prSet presAssocID="{68888DA0-51AA-4D1A-98E9-091F06CBF829}" presName="sibTrans" presStyleLbl="sibTrans2D1" presStyleIdx="0" presStyleCnt="4"/>
      <dgm:spPr/>
      <dgm:t>
        <a:bodyPr/>
        <a:lstStyle/>
        <a:p>
          <a:endParaRPr lang="en-US"/>
        </a:p>
      </dgm:t>
    </dgm:pt>
    <dgm:pt modelId="{3727A1A2-91A6-4347-8839-F76EAD6CBF4F}" type="pres">
      <dgm:prSet presAssocID="{929017A5-690A-4557-BE26-0D1B48E4D691}" presName="node" presStyleLbl="node1" presStyleIdx="1" presStyleCnt="4" custScaleX="145052" custRadScaleRad="116137" custRadScaleInc="-18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80C4D4-9F52-4FD0-80CE-34BC45D42BB3}" type="pres">
      <dgm:prSet presAssocID="{929017A5-690A-4557-BE26-0D1B48E4D691}" presName="dummy" presStyleCnt="0"/>
      <dgm:spPr/>
    </dgm:pt>
    <dgm:pt modelId="{1739937D-4D2E-49E7-B200-0CF2F326D7C5}" type="pres">
      <dgm:prSet presAssocID="{00CA561F-0B45-4644-8D4C-8B9B08919D13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4D7029C-B65C-4FE5-8510-E866C7F2BA0F}" type="pres">
      <dgm:prSet presAssocID="{DCC8E72F-83C9-488D-A122-DFCF5098E358}" presName="node" presStyleLbl="node1" presStyleIdx="2" presStyleCnt="4" custScaleX="1450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078535-608E-4511-8537-238BBE9B1F4C}" type="pres">
      <dgm:prSet presAssocID="{DCC8E72F-83C9-488D-A122-DFCF5098E358}" presName="dummy" presStyleCnt="0"/>
      <dgm:spPr/>
    </dgm:pt>
    <dgm:pt modelId="{D1B6779F-D1A9-477E-9B68-B39B02CC1933}" type="pres">
      <dgm:prSet presAssocID="{2F868891-514F-479F-80E8-2A0E36C7596A}" presName="sibTrans" presStyleLbl="sibTrans2D1" presStyleIdx="2" presStyleCnt="4"/>
      <dgm:spPr/>
      <dgm:t>
        <a:bodyPr/>
        <a:lstStyle/>
        <a:p>
          <a:endParaRPr lang="en-US"/>
        </a:p>
      </dgm:t>
    </dgm:pt>
    <dgm:pt modelId="{482AC2B5-43A7-4C6F-9349-91E3A7235E89}" type="pres">
      <dgm:prSet presAssocID="{3781BBCE-F5BE-4AA7-92E9-B8BCD967F831}" presName="node" presStyleLbl="node1" presStyleIdx="3" presStyleCnt="4" custScaleX="145052" custRadScaleRad="116027" custRadScaleInc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180CC4-AD50-4065-ADD2-FC8AC73136D1}" type="pres">
      <dgm:prSet presAssocID="{3781BBCE-F5BE-4AA7-92E9-B8BCD967F831}" presName="dummy" presStyleCnt="0"/>
      <dgm:spPr/>
    </dgm:pt>
    <dgm:pt modelId="{E6358D4F-CA5F-417B-8550-09DE4F195067}" type="pres">
      <dgm:prSet presAssocID="{E5F5505D-D7A3-442F-B168-94C310CBEA70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2512AA31-586E-4FE3-9798-AAFAFC092BA6}" type="presOf" srcId="{DCC8E72F-83C9-488D-A122-DFCF5098E358}" destId="{C4D7029C-B65C-4FE5-8510-E866C7F2BA0F}" srcOrd="0" destOrd="0" presId="urn:microsoft.com/office/officeart/2005/8/layout/radial6"/>
    <dgm:cxn modelId="{7A2962C1-B0EA-462E-B5BC-086222A2195E}" type="presOf" srcId="{4B53CE61-EA96-40E8-AF92-8D10E9301133}" destId="{5E1593AE-7D75-4DEE-B138-16F4799F0C4D}" srcOrd="0" destOrd="0" presId="urn:microsoft.com/office/officeart/2005/8/layout/radial6"/>
    <dgm:cxn modelId="{91940699-82CF-468D-84E0-A88FC5C7B289}" type="presOf" srcId="{3781BBCE-F5BE-4AA7-92E9-B8BCD967F831}" destId="{482AC2B5-43A7-4C6F-9349-91E3A7235E89}" srcOrd="0" destOrd="0" presId="urn:microsoft.com/office/officeart/2005/8/layout/radial6"/>
    <dgm:cxn modelId="{ADB05E64-6E4A-4A3E-BADA-33873D15664B}" type="presOf" srcId="{00CA561F-0B45-4644-8D4C-8B9B08919D13}" destId="{1739937D-4D2E-49E7-B200-0CF2F326D7C5}" srcOrd="0" destOrd="0" presId="urn:microsoft.com/office/officeart/2005/8/layout/radial6"/>
    <dgm:cxn modelId="{7D039894-B2A1-4D01-AEA2-51FCDBF35423}" type="presOf" srcId="{68888DA0-51AA-4D1A-98E9-091F06CBF829}" destId="{03E60960-A617-443C-A2F8-07AC1317EB48}" srcOrd="0" destOrd="0" presId="urn:microsoft.com/office/officeart/2005/8/layout/radial6"/>
    <dgm:cxn modelId="{BA2EFB68-B086-4B08-BD3B-9FD45187B2C8}" srcId="{D43190D0-C279-42AF-AC9C-01C51DCB6932}" destId="{DCC8E72F-83C9-488D-A122-DFCF5098E358}" srcOrd="2" destOrd="0" parTransId="{5D3BEF6E-C742-4D51-A7AF-9F53B39BE068}" sibTransId="{2F868891-514F-479F-80E8-2A0E36C7596A}"/>
    <dgm:cxn modelId="{7E2BC605-87AB-4DC5-B0E2-AB32CF201011}" srcId="{D43190D0-C279-42AF-AC9C-01C51DCB6932}" destId="{4B53CE61-EA96-40E8-AF92-8D10E9301133}" srcOrd="0" destOrd="0" parTransId="{78424738-D63D-4068-BE70-FAE76EB241CC}" sibTransId="{68888DA0-51AA-4D1A-98E9-091F06CBF829}"/>
    <dgm:cxn modelId="{0220A4EC-94DE-4D5F-A3C8-A98FD7C8102B}" srcId="{0A40468C-46AA-4C92-9317-D5D7FE3D4A92}" destId="{D43190D0-C279-42AF-AC9C-01C51DCB6932}" srcOrd="0" destOrd="0" parTransId="{8192C745-D3C7-47FC-B5AD-B5BFD605B65D}" sibTransId="{DC6E38BD-6ED5-4E83-B9A8-558031599DEA}"/>
    <dgm:cxn modelId="{90A891BC-8180-4098-A5AA-B6C43F21E7EC}" srcId="{D43190D0-C279-42AF-AC9C-01C51DCB6932}" destId="{929017A5-690A-4557-BE26-0D1B48E4D691}" srcOrd="1" destOrd="0" parTransId="{1C170F8A-8CB5-4CC2-9391-0934848ACE5E}" sibTransId="{00CA561F-0B45-4644-8D4C-8B9B08919D13}"/>
    <dgm:cxn modelId="{C85FB3BC-6B6E-4218-8789-2FB6850329FF}" type="presOf" srcId="{0A40468C-46AA-4C92-9317-D5D7FE3D4A92}" destId="{BFBC380A-0C5F-4904-BC28-C90D46CA8D3F}" srcOrd="0" destOrd="0" presId="urn:microsoft.com/office/officeart/2005/8/layout/radial6"/>
    <dgm:cxn modelId="{84E0B92C-02BC-493C-BD4F-B4EAE17145AF}" type="presOf" srcId="{D43190D0-C279-42AF-AC9C-01C51DCB6932}" destId="{C5F34BCC-4C91-4017-8CEB-89AB6D3FB7C6}" srcOrd="0" destOrd="0" presId="urn:microsoft.com/office/officeart/2005/8/layout/radial6"/>
    <dgm:cxn modelId="{4E15833E-D8F7-45C2-AFD8-03ED741761A9}" type="presOf" srcId="{2F868891-514F-479F-80E8-2A0E36C7596A}" destId="{D1B6779F-D1A9-477E-9B68-B39B02CC1933}" srcOrd="0" destOrd="0" presId="urn:microsoft.com/office/officeart/2005/8/layout/radial6"/>
    <dgm:cxn modelId="{DF4048C9-63F4-4AE2-BC28-9EA1B78E49BB}" type="presOf" srcId="{E5F5505D-D7A3-442F-B168-94C310CBEA70}" destId="{E6358D4F-CA5F-417B-8550-09DE4F195067}" srcOrd="0" destOrd="0" presId="urn:microsoft.com/office/officeart/2005/8/layout/radial6"/>
    <dgm:cxn modelId="{A25ED3AE-0A18-4283-A800-4AF6209741C2}" type="presOf" srcId="{929017A5-690A-4557-BE26-0D1B48E4D691}" destId="{3727A1A2-91A6-4347-8839-F76EAD6CBF4F}" srcOrd="0" destOrd="0" presId="urn:microsoft.com/office/officeart/2005/8/layout/radial6"/>
    <dgm:cxn modelId="{2CA02658-02A2-4391-965E-1AF136FDFAB0}" srcId="{D43190D0-C279-42AF-AC9C-01C51DCB6932}" destId="{3781BBCE-F5BE-4AA7-92E9-B8BCD967F831}" srcOrd="3" destOrd="0" parTransId="{08504C96-C4AA-45C5-82DA-B2131AA21E05}" sibTransId="{E5F5505D-D7A3-442F-B168-94C310CBEA70}"/>
    <dgm:cxn modelId="{55836D79-1BFE-4868-9730-E2425BCE4DC8}" type="presParOf" srcId="{BFBC380A-0C5F-4904-BC28-C90D46CA8D3F}" destId="{C5F34BCC-4C91-4017-8CEB-89AB6D3FB7C6}" srcOrd="0" destOrd="0" presId="urn:microsoft.com/office/officeart/2005/8/layout/radial6"/>
    <dgm:cxn modelId="{B64CB6F3-9E7B-4D57-B0D6-B10885E4076A}" type="presParOf" srcId="{BFBC380A-0C5F-4904-BC28-C90D46CA8D3F}" destId="{5E1593AE-7D75-4DEE-B138-16F4799F0C4D}" srcOrd="1" destOrd="0" presId="urn:microsoft.com/office/officeart/2005/8/layout/radial6"/>
    <dgm:cxn modelId="{A6517956-C87F-4F3B-BEC0-39BB883D638A}" type="presParOf" srcId="{BFBC380A-0C5F-4904-BC28-C90D46CA8D3F}" destId="{AF3B001B-D9EC-4278-8CC9-FCC18DF8AF72}" srcOrd="2" destOrd="0" presId="urn:microsoft.com/office/officeart/2005/8/layout/radial6"/>
    <dgm:cxn modelId="{4214B945-EC9E-4333-A080-3B4175CFD2EC}" type="presParOf" srcId="{BFBC380A-0C5F-4904-BC28-C90D46CA8D3F}" destId="{03E60960-A617-443C-A2F8-07AC1317EB48}" srcOrd="3" destOrd="0" presId="urn:microsoft.com/office/officeart/2005/8/layout/radial6"/>
    <dgm:cxn modelId="{792B2A15-A010-4C0B-B2EF-4644ABD9F577}" type="presParOf" srcId="{BFBC380A-0C5F-4904-BC28-C90D46CA8D3F}" destId="{3727A1A2-91A6-4347-8839-F76EAD6CBF4F}" srcOrd="4" destOrd="0" presId="urn:microsoft.com/office/officeart/2005/8/layout/radial6"/>
    <dgm:cxn modelId="{5F14F6E5-B747-40AC-867A-4A24AD58AC77}" type="presParOf" srcId="{BFBC380A-0C5F-4904-BC28-C90D46CA8D3F}" destId="{2080C4D4-9F52-4FD0-80CE-34BC45D42BB3}" srcOrd="5" destOrd="0" presId="urn:microsoft.com/office/officeart/2005/8/layout/radial6"/>
    <dgm:cxn modelId="{ECF6E0AA-1991-4685-BB2A-14A3C38BE1CE}" type="presParOf" srcId="{BFBC380A-0C5F-4904-BC28-C90D46CA8D3F}" destId="{1739937D-4D2E-49E7-B200-0CF2F326D7C5}" srcOrd="6" destOrd="0" presId="urn:microsoft.com/office/officeart/2005/8/layout/radial6"/>
    <dgm:cxn modelId="{B05DEB76-D219-4571-888F-63F7211618E8}" type="presParOf" srcId="{BFBC380A-0C5F-4904-BC28-C90D46CA8D3F}" destId="{C4D7029C-B65C-4FE5-8510-E866C7F2BA0F}" srcOrd="7" destOrd="0" presId="urn:microsoft.com/office/officeart/2005/8/layout/radial6"/>
    <dgm:cxn modelId="{2EEDB291-A2B2-47B4-8A41-0144D25FAA1D}" type="presParOf" srcId="{BFBC380A-0C5F-4904-BC28-C90D46CA8D3F}" destId="{12078535-608E-4511-8537-238BBE9B1F4C}" srcOrd="8" destOrd="0" presId="urn:microsoft.com/office/officeart/2005/8/layout/radial6"/>
    <dgm:cxn modelId="{B539FF87-3D00-4B69-B39A-E543E0DFCDFF}" type="presParOf" srcId="{BFBC380A-0C5F-4904-BC28-C90D46CA8D3F}" destId="{D1B6779F-D1A9-477E-9B68-B39B02CC1933}" srcOrd="9" destOrd="0" presId="urn:microsoft.com/office/officeart/2005/8/layout/radial6"/>
    <dgm:cxn modelId="{0AA66CE3-FFAE-43DF-8BC2-BD754CB1315B}" type="presParOf" srcId="{BFBC380A-0C5F-4904-BC28-C90D46CA8D3F}" destId="{482AC2B5-43A7-4C6F-9349-91E3A7235E89}" srcOrd="10" destOrd="0" presId="urn:microsoft.com/office/officeart/2005/8/layout/radial6"/>
    <dgm:cxn modelId="{A1BDD79F-5983-4E36-A7F8-01C737546DA9}" type="presParOf" srcId="{BFBC380A-0C5F-4904-BC28-C90D46CA8D3F}" destId="{F1180CC4-AD50-4065-ADD2-FC8AC73136D1}" srcOrd="11" destOrd="0" presId="urn:microsoft.com/office/officeart/2005/8/layout/radial6"/>
    <dgm:cxn modelId="{87D0565B-A7AF-40F3-B64C-53DD3B95B0FF}" type="presParOf" srcId="{BFBC380A-0C5F-4904-BC28-C90D46CA8D3F}" destId="{E6358D4F-CA5F-417B-8550-09DE4F195067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358D4F-CA5F-417B-8550-09DE4F195067}">
      <dsp:nvSpPr>
        <dsp:cNvPr id="0" name=""/>
        <dsp:cNvSpPr/>
      </dsp:nvSpPr>
      <dsp:spPr>
        <a:xfrm>
          <a:off x="1165947" y="656910"/>
          <a:ext cx="4571988" cy="4571988"/>
        </a:xfrm>
        <a:prstGeom prst="blockArc">
          <a:avLst>
            <a:gd name="adj1" fmla="val 10755513"/>
            <a:gd name="adj2" fmla="val 16753646"/>
            <a:gd name="adj3" fmla="val 4643"/>
          </a:avLst>
        </a:prstGeom>
        <a:gradFill rotWithShape="0">
          <a:gsLst>
            <a:gs pos="0">
              <a:schemeClr val="accent3">
                <a:hueOff val="14269635"/>
                <a:satOff val="-30842"/>
                <a:lumOff val="-9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4269635"/>
                <a:satOff val="-30842"/>
                <a:lumOff val="-9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4269635"/>
                <a:satOff val="-30842"/>
                <a:lumOff val="-9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B6779F-D1A9-477E-9B68-B39B02CC1933}">
      <dsp:nvSpPr>
        <dsp:cNvPr id="0" name=""/>
        <dsp:cNvSpPr/>
      </dsp:nvSpPr>
      <dsp:spPr>
        <a:xfrm>
          <a:off x="1165947" y="714700"/>
          <a:ext cx="4571988" cy="4571988"/>
        </a:xfrm>
        <a:prstGeom prst="blockArc">
          <a:avLst>
            <a:gd name="adj1" fmla="val 4846354"/>
            <a:gd name="adj2" fmla="val 10844487"/>
            <a:gd name="adj3" fmla="val 4643"/>
          </a:avLst>
        </a:prstGeom>
        <a:gradFill rotWithShape="0">
          <a:gsLst>
            <a:gs pos="0">
              <a:schemeClr val="accent3">
                <a:hueOff val="9513091"/>
                <a:satOff val="-20561"/>
                <a:lumOff val="-6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513091"/>
                <a:satOff val="-20561"/>
                <a:lumOff val="-6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513091"/>
                <a:satOff val="-20561"/>
                <a:lumOff val="-6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39937D-4D2E-49E7-B200-0CF2F326D7C5}">
      <dsp:nvSpPr>
        <dsp:cNvPr id="0" name=""/>
        <dsp:cNvSpPr/>
      </dsp:nvSpPr>
      <dsp:spPr>
        <a:xfrm>
          <a:off x="1884872" y="715158"/>
          <a:ext cx="4571988" cy="4571988"/>
        </a:xfrm>
        <a:prstGeom prst="blockArc">
          <a:avLst>
            <a:gd name="adj1" fmla="val 21516420"/>
            <a:gd name="adj2" fmla="val 5958028"/>
            <a:gd name="adj3" fmla="val 4643"/>
          </a:avLst>
        </a:prstGeom>
        <a:gradFill rotWithShape="0">
          <a:gsLst>
            <a:gs pos="0">
              <a:schemeClr val="accent3">
                <a:hueOff val="4756545"/>
                <a:satOff val="-10281"/>
                <a:lumOff val="-3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756545"/>
                <a:satOff val="-10281"/>
                <a:lumOff val="-3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756545"/>
                <a:satOff val="-10281"/>
                <a:lumOff val="-3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E60960-A617-443C-A2F8-07AC1317EB48}">
      <dsp:nvSpPr>
        <dsp:cNvPr id="0" name=""/>
        <dsp:cNvSpPr/>
      </dsp:nvSpPr>
      <dsp:spPr>
        <a:xfrm>
          <a:off x="1884217" y="656559"/>
          <a:ext cx="4571988" cy="4571988"/>
        </a:xfrm>
        <a:prstGeom prst="blockArc">
          <a:avLst>
            <a:gd name="adj1" fmla="val 15642995"/>
            <a:gd name="adj2" fmla="val 6646"/>
            <a:gd name="adj3" fmla="val 4643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F34BCC-4C91-4017-8CEB-89AB6D3FB7C6}">
      <dsp:nvSpPr>
        <dsp:cNvPr id="0" name=""/>
        <dsp:cNvSpPr/>
      </dsp:nvSpPr>
      <dsp:spPr>
        <a:xfrm>
          <a:off x="2757041" y="1941259"/>
          <a:ext cx="2105917" cy="2105917"/>
        </a:xfrm>
        <a:prstGeom prst="ellipse">
          <a:avLst/>
        </a:prstGeom>
        <a:solidFill>
          <a:schemeClr val="accent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Engagement</a:t>
          </a:r>
          <a:endParaRPr lang="en-US" sz="1800" b="1" kern="1200" dirty="0"/>
        </a:p>
      </dsp:txBody>
      <dsp:txXfrm>
        <a:off x="3065445" y="2249663"/>
        <a:ext cx="1489109" cy="1489109"/>
      </dsp:txXfrm>
    </dsp:sp>
    <dsp:sp modelId="{5E1593AE-7D75-4DEE-B138-16F4799F0C4D}">
      <dsp:nvSpPr>
        <dsp:cNvPr id="0" name=""/>
        <dsp:cNvSpPr/>
      </dsp:nvSpPr>
      <dsp:spPr>
        <a:xfrm>
          <a:off x="2740863" y="1803"/>
          <a:ext cx="2138273" cy="147414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Awareness</a:t>
          </a:r>
          <a:endParaRPr lang="en-US" sz="2000" b="1" kern="1200" dirty="0"/>
        </a:p>
      </dsp:txBody>
      <dsp:txXfrm>
        <a:off x="3054006" y="217686"/>
        <a:ext cx="1511987" cy="1042376"/>
      </dsp:txXfrm>
    </dsp:sp>
    <dsp:sp modelId="{3727A1A2-91A6-4347-8839-F76EAD6CBF4F}">
      <dsp:nvSpPr>
        <dsp:cNvPr id="0" name=""/>
        <dsp:cNvSpPr/>
      </dsp:nvSpPr>
      <dsp:spPr>
        <a:xfrm>
          <a:off x="5333995" y="2209799"/>
          <a:ext cx="2138273" cy="1474142"/>
        </a:xfrm>
        <a:prstGeom prst="ellipse">
          <a:avLst/>
        </a:prstGeom>
        <a:gradFill rotWithShape="0">
          <a:gsLst>
            <a:gs pos="0">
              <a:schemeClr val="accent3">
                <a:hueOff val="4756545"/>
                <a:satOff val="-10281"/>
                <a:lumOff val="-3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756545"/>
                <a:satOff val="-10281"/>
                <a:lumOff val="-3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756545"/>
                <a:satOff val="-10281"/>
                <a:lumOff val="-3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Design</a:t>
          </a:r>
          <a:endParaRPr lang="en-US" sz="2000" b="1" kern="1200" dirty="0"/>
        </a:p>
      </dsp:txBody>
      <dsp:txXfrm>
        <a:off x="5647138" y="2425682"/>
        <a:ext cx="1511987" cy="1042376"/>
      </dsp:txXfrm>
    </dsp:sp>
    <dsp:sp modelId="{C4D7029C-B65C-4FE5-8510-E866C7F2BA0F}">
      <dsp:nvSpPr>
        <dsp:cNvPr id="0" name=""/>
        <dsp:cNvSpPr/>
      </dsp:nvSpPr>
      <dsp:spPr>
        <a:xfrm>
          <a:off x="2740863" y="4467654"/>
          <a:ext cx="2138273" cy="1474142"/>
        </a:xfrm>
        <a:prstGeom prst="ellipse">
          <a:avLst/>
        </a:prstGeom>
        <a:gradFill rotWithShape="0">
          <a:gsLst>
            <a:gs pos="0">
              <a:schemeClr val="accent3">
                <a:hueOff val="9513091"/>
                <a:satOff val="-20561"/>
                <a:lumOff val="-6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513091"/>
                <a:satOff val="-20561"/>
                <a:lumOff val="-6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513091"/>
                <a:satOff val="-20561"/>
                <a:lumOff val="-6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Tailoring</a:t>
          </a:r>
          <a:endParaRPr lang="en-US" sz="2000" b="1" kern="1200" dirty="0"/>
        </a:p>
      </dsp:txBody>
      <dsp:txXfrm>
        <a:off x="3054006" y="4683537"/>
        <a:ext cx="1511987" cy="1042376"/>
      </dsp:txXfrm>
    </dsp:sp>
    <dsp:sp modelId="{482AC2B5-43A7-4C6F-9349-91E3A7235E89}">
      <dsp:nvSpPr>
        <dsp:cNvPr id="0" name=""/>
        <dsp:cNvSpPr/>
      </dsp:nvSpPr>
      <dsp:spPr>
        <a:xfrm>
          <a:off x="150067" y="2234728"/>
          <a:ext cx="2138273" cy="1474142"/>
        </a:xfrm>
        <a:prstGeom prst="ellipse">
          <a:avLst/>
        </a:prstGeom>
        <a:gradFill rotWithShape="0">
          <a:gsLst>
            <a:gs pos="0">
              <a:schemeClr val="accent3">
                <a:hueOff val="14269635"/>
                <a:satOff val="-30842"/>
                <a:lumOff val="-9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4269635"/>
                <a:satOff val="-30842"/>
                <a:lumOff val="-9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4269635"/>
                <a:satOff val="-30842"/>
                <a:lumOff val="-9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Assessing</a:t>
          </a:r>
          <a:endParaRPr lang="en-US" sz="2000" b="1" kern="1200" dirty="0"/>
        </a:p>
      </dsp:txBody>
      <dsp:txXfrm>
        <a:off x="463210" y="2450611"/>
        <a:ext cx="1511987" cy="10423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A6232E8-131A-437D-89C0-D43F038AA0B9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A9B8558-9B7C-48F9-AA42-83B0DD39D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87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>
                <a:solidFill>
                  <a:srgbClr val="000000"/>
                </a:solidFill>
                <a:latin typeface="Corbel"/>
              </a:rPr>
              <a:pPr/>
              <a:t>1</a:t>
            </a:fld>
            <a:endParaRPr lang="en-US">
              <a:solidFill>
                <a:srgbClr val="000000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074207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F39BB-0ADF-4620-942F-A9D564563C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2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9118" y="1828800"/>
            <a:ext cx="6173808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95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9118" y="4800600"/>
            <a:ext cx="6173808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00" cap="all" spc="150" baseline="0">
                <a:solidFill>
                  <a:schemeClr val="accent1"/>
                </a:solidFill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7454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5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596" y="381001"/>
            <a:ext cx="1143298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2107" y="381001"/>
            <a:ext cx="5544993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2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rink Picture Circle with Text">
    <p:bg>
      <p:bgPr>
        <a:gradFill rotWithShape="1">
          <a:gsLst>
            <a:gs pos="0">
              <a:srgbClr val="EBEAEA"/>
            </a:gs>
            <a:gs pos="50000">
              <a:srgbClr val="E4E3E3"/>
            </a:gs>
            <a:gs pos="100000">
              <a:srgbClr val="BCBBB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819400"/>
            <a:ext cx="9144000" cy="14097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11765"/>
                </a:srgbClr>
              </a:gs>
              <a:gs pos="100000">
                <a:srgbClr val="FFFFFF">
                  <a:alpha val="57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11E1-5B88-4D5A-BF19-D1F976A0E8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35CA-AB78-43AA-952C-7AC9EA9964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397187" y="2960594"/>
            <a:ext cx="3933265" cy="112731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514600" y="685800"/>
            <a:ext cx="4114800" cy="5486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72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mph" presetSubtype="0" accel="50000" decel="50000" autoRev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300" fill="hold"/>
                                        <p:tgtEl>
                                          <p:spTgt spid="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 0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54167E-6 1.11111E-6 L -0.25 1.11111E-6 " pathEditMode="relative" rAng="0" ptsTypes="AA">
                                      <p:cBhvr>
                                        <p:cTn id="25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1">
        <p:tmplLst>
          <p:tmpl>
            <p:tnLst>
              <p:par>
                <p:cTn presetID="35" presetClass="path" presetSubtype="0" accel="50000" decel="50000" fill="hold" nodeType="withEffect">
                  <p:stCondLst>
                    <p:cond delay="1500"/>
                  </p:stCondLst>
                  <p:childTnLst>
                    <p:animMotion origin="layout" path="M -3.54167E-6 1.11111E-6 L -0.25 1.11111E-6 " pathEditMode="relative" rAng="0" ptsTypes="AA">
                      <p:cBhvr>
                        <p:cTn dur="1000" spd="-100000" fill="hold"/>
                        <p:tgtEl>
                          <p:spTgt spid="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12500" y="0"/>
                    </p:animMotion>
                  </p:childTnLst>
                </p:cTn>
              </p:par>
            </p:tnLst>
          </p:tmpl>
        </p:tmplLst>
      </p:bldP>
      <p:bldP spid="6" grpId="0" animBg="1"/>
      <p:bldP spid="6" grpId="1" animBg="1"/>
      <p:bldP spid="6" grpId="2" animBg="1"/>
      <p:bldP spid="6" grpId="3" animBg="1"/>
      <p:bldP spid="6" grpId="4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hrink Picture Circle with Text">
    <p:bg>
      <p:bgPr>
        <a:gradFill rotWithShape="1">
          <a:gsLst>
            <a:gs pos="0">
              <a:srgbClr val="EBEAEA"/>
            </a:gs>
            <a:gs pos="50000">
              <a:srgbClr val="E4E3E3"/>
            </a:gs>
            <a:gs pos="100000">
              <a:srgbClr val="BCBBB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819400"/>
            <a:ext cx="9144000" cy="14097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11765"/>
                </a:srgbClr>
              </a:gs>
              <a:gs pos="100000">
                <a:srgbClr val="FFFFFF">
                  <a:alpha val="57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11E1-5B88-4D5A-BF19-D1F976A0E8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35CA-AB78-43AA-952C-7AC9EA9964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397187" y="2960594"/>
            <a:ext cx="3933265" cy="112731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514600" y="685800"/>
            <a:ext cx="4114800" cy="5486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01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mph" presetSubtype="0" accel="50000" decel="50000" autoRev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300" fill="hold"/>
                                        <p:tgtEl>
                                          <p:spTgt spid="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 0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54167E-6 1.11111E-6 L -0.25 1.11111E-6 " pathEditMode="relative" rAng="0" ptsTypes="AA">
                                      <p:cBhvr>
                                        <p:cTn id="25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1">
        <p:tmplLst>
          <p:tmpl>
            <p:tnLst>
              <p:par>
                <p:cTn presetID="35" presetClass="path" presetSubtype="0" accel="50000" decel="50000" fill="hold" nodeType="withEffect">
                  <p:stCondLst>
                    <p:cond delay="1500"/>
                  </p:stCondLst>
                  <p:childTnLst>
                    <p:animMotion origin="layout" path="M -3.54167E-6 1.11111E-6 L -0.25 1.11111E-6 " pathEditMode="relative" rAng="0" ptsTypes="AA">
                      <p:cBhvr>
                        <p:cTn dur="1000" spd="-100000" fill="hold"/>
                        <p:tgtEl>
                          <p:spTgt spid="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12500" y="0"/>
                    </p:animMotion>
                  </p:childTnLst>
                </p:cTn>
              </p:par>
            </p:tnLst>
          </p:tmpl>
        </p:tmplLst>
      </p:bldP>
      <p:bldP spid="6" grpId="0" animBg="1"/>
      <p:bldP spid="6" grpId="1" animBg="1"/>
      <p:bldP spid="6" grpId="2" animBg="1"/>
      <p:bldP spid="6" grpId="3" animBg="1"/>
      <p:bldP spid="6" grpId="4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hrink Picture Circle with Text">
    <p:bg>
      <p:bgPr>
        <a:gradFill rotWithShape="1">
          <a:gsLst>
            <a:gs pos="0">
              <a:srgbClr val="EBEAEA"/>
            </a:gs>
            <a:gs pos="50000">
              <a:srgbClr val="E4E3E3"/>
            </a:gs>
            <a:gs pos="100000">
              <a:srgbClr val="BCBBB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819400"/>
            <a:ext cx="9144000" cy="14097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11765"/>
                </a:srgbClr>
              </a:gs>
              <a:gs pos="100000">
                <a:srgbClr val="FFFFFF">
                  <a:alpha val="57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11E1-5B88-4D5A-BF19-D1F976A0E8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35CA-AB78-43AA-952C-7AC9EA9964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397187" y="2960594"/>
            <a:ext cx="3933265" cy="112731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3000" b="1" i="1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514600" y="685800"/>
            <a:ext cx="4114800" cy="5486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17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mph" presetSubtype="0" accel="50000" decel="50000" autoRev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300" fill="hold"/>
                                        <p:tgtEl>
                                          <p:spTgt spid="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 0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54167E-6 1.11111E-6 L -0.25 1.11111E-6 " pathEditMode="relative" rAng="0" ptsTypes="AA">
                                      <p:cBhvr>
                                        <p:cTn id="25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1">
        <p:tmplLst>
          <p:tmpl>
            <p:tnLst>
              <p:par>
                <p:cTn presetID="35" presetClass="path" presetSubtype="0" accel="50000" decel="50000" fill="hold" nodeType="withEffect">
                  <p:stCondLst>
                    <p:cond delay="1500"/>
                  </p:stCondLst>
                  <p:childTnLst>
                    <p:animMotion origin="layout" path="M -3.54167E-6 1.11111E-6 L -0.25 1.11111E-6 " pathEditMode="relative" rAng="0" ptsTypes="AA">
                      <p:cBhvr>
                        <p:cTn dur="1000" spd="-100000" fill="hold"/>
                        <p:tgtEl>
                          <p:spTgt spid="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12500" y="0"/>
                    </p:animMotion>
                  </p:childTnLst>
                </p:cTn>
              </p:par>
            </p:tnLst>
          </p:tmpl>
        </p:tmplLst>
      </p:bldP>
      <p:bldP spid="6" grpId="0" animBg="1"/>
      <p:bldP spid="6" grpId="1" animBg="1"/>
      <p:bldP spid="6" grpId="2" animBg="1"/>
      <p:bldP spid="6" grpId="3" animBg="1"/>
      <p:bldP spid="6" grpId="4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4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918" y="2514600"/>
            <a:ext cx="6520997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3601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8" y="5410201"/>
            <a:ext cx="6517197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500" cap="all" spc="150" baseline="0">
                <a:solidFill>
                  <a:schemeClr val="accent1"/>
                </a:solidFill>
              </a:defRPr>
            </a:lvl1pPr>
            <a:lvl2pPr marL="3429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8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8880" y="1905001"/>
            <a:ext cx="3315563" cy="4114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104" y="1905001"/>
            <a:ext cx="3315563" cy="4114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2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106" y="1905000"/>
            <a:ext cx="3313277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500" b="0" cap="all" spc="150" baseline="0">
                <a:solidFill>
                  <a:schemeClr val="accent1"/>
                </a:solidFill>
              </a:defRPr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2106" y="2743201"/>
            <a:ext cx="3313277" cy="3276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8617" y="1905000"/>
            <a:ext cx="3313277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500" b="0" cap="all" spc="150" baseline="0">
                <a:solidFill>
                  <a:schemeClr val="accent1"/>
                </a:solidFill>
              </a:defRPr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8617" y="2743201"/>
            <a:ext cx="3313277" cy="3276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26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31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4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10" y="1905000"/>
            <a:ext cx="2698158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2701" b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528" y="685800"/>
            <a:ext cx="4801850" cy="5334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4648200"/>
            <a:ext cx="268674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900"/>
              </a:spcBef>
              <a:buNone/>
              <a:defRPr sz="13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77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14528" y="685800"/>
            <a:ext cx="4801850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10" y="1905000"/>
            <a:ext cx="2698158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2701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4648200"/>
            <a:ext cx="268674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900"/>
              </a:spcBef>
              <a:buNone/>
              <a:defRPr sz="13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50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2108" y="381000"/>
            <a:ext cx="6859787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107" y="1904999"/>
            <a:ext cx="6852578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1424" y="6400800"/>
            <a:ext cx="1087325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2107" y="6400800"/>
            <a:ext cx="4916180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2137" y="6581772"/>
            <a:ext cx="628815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020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12" r:id="rId12"/>
    <p:sldLayoutId id="2147483699" r:id="rId13"/>
    <p:sldLayoutId id="214748376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2701" kern="1200" spc="75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7923" indent="-167923" algn="l" defTabSz="685983" rtl="0" eaLnBrk="1" latinLnBrk="0" hangingPunct="1">
        <a:lnSpc>
          <a:spcPct val="90000"/>
        </a:lnSpc>
        <a:spcBef>
          <a:spcPts val="135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47755" indent="-173878" algn="l" defTabSz="685983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SzPct val="10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12105" indent="-164350" algn="l" defTabSz="685983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43109" indent="-131004" algn="l" defTabSz="685983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2922" indent="-129813" algn="l" defTabSz="685983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05497" indent="-130337" algn="l" defTabSz="685983" rtl="0" eaLnBrk="1" latinLnBrk="0" hangingPunct="1">
        <a:spcBef>
          <a:spcPts val="45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35834" indent="-130337" algn="l" defTabSz="685983" rtl="0" eaLnBrk="1" latinLnBrk="0" hangingPunct="1">
        <a:spcBef>
          <a:spcPts val="45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166171" indent="-130337" algn="l" defTabSz="685983" rtl="0" eaLnBrk="1" latinLnBrk="0" hangingPunct="1">
        <a:spcBef>
          <a:spcPts val="45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296508" indent="-130337" algn="l" defTabSz="685983" rtl="0" eaLnBrk="1" latinLnBrk="0" hangingPunct="1">
        <a:spcBef>
          <a:spcPts val="45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99118" y="152400"/>
            <a:ext cx="6419367" cy="2895600"/>
          </a:xfrm>
        </p:spPr>
        <p:txBody>
          <a:bodyPr>
            <a:normAutofit/>
          </a:bodyPr>
          <a:lstStyle/>
          <a:p>
            <a:r>
              <a:rPr lang="en-US" dirty="0" smtClean="0"/>
              <a:t>LA County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Citizens’ </a:t>
            </a:r>
            <a:r>
              <a:rPr lang="en-US" dirty="0"/>
              <a:t>Economy and Efficiency </a:t>
            </a:r>
            <a:r>
              <a:rPr lang="en-US" dirty="0" smtClean="0"/>
              <a:t>Commission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January 7, 2016</a:t>
            </a:r>
          </a:p>
          <a:p>
            <a:r>
              <a:rPr lang="it-IT" dirty="0" smtClean="0"/>
              <a:t>RoOm 525, Hall of Administration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048000"/>
            <a:ext cx="2452972" cy="248084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8929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5862"/>
            <a:ext cx="7886700" cy="76877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Continuous Improvement Culture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4146116326"/>
              </p:ext>
            </p:extLst>
          </p:nvPr>
        </p:nvGraphicFramePr>
        <p:xfrm>
          <a:off x="762000" y="762912"/>
          <a:ext cx="7620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Up-Down Arrow 22"/>
          <p:cNvSpPr/>
          <p:nvPr/>
        </p:nvSpPr>
        <p:spPr>
          <a:xfrm>
            <a:off x="4457700" y="4876800"/>
            <a:ext cx="228600" cy="457200"/>
          </a:xfrm>
          <a:prstGeom prst="up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-Down Arrow 23"/>
          <p:cNvSpPr/>
          <p:nvPr/>
        </p:nvSpPr>
        <p:spPr>
          <a:xfrm>
            <a:off x="4457700" y="2286000"/>
            <a:ext cx="228600" cy="457200"/>
          </a:xfrm>
          <a:prstGeom prst="upDownArrow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-Down Arrow 24"/>
          <p:cNvSpPr/>
          <p:nvPr/>
        </p:nvSpPr>
        <p:spPr>
          <a:xfrm rot="5400000">
            <a:off x="5753100" y="3581400"/>
            <a:ext cx="228600" cy="457200"/>
          </a:xfrm>
          <a:prstGeom prst="upDownArrow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p-Down Arrow 25"/>
          <p:cNvSpPr/>
          <p:nvPr/>
        </p:nvSpPr>
        <p:spPr>
          <a:xfrm rot="5400000">
            <a:off x="3162300" y="3581400"/>
            <a:ext cx="228600" cy="457200"/>
          </a:xfrm>
          <a:prstGeom prst="upDownArrow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9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611A-D1A3-4F8C-AA15-4EEEDF38FFF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849" y="1211434"/>
            <a:ext cx="3096792" cy="207878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289" y="1213923"/>
            <a:ext cx="3096794" cy="207878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8675" y="3516079"/>
            <a:ext cx="3093475" cy="232010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9641" y="3516079"/>
            <a:ext cx="3096794" cy="232259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2444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035" t="16842" r="14035" b="18597"/>
          <a:stretch/>
        </p:blipFill>
        <p:spPr>
          <a:xfrm>
            <a:off x="662299" y="1527561"/>
            <a:ext cx="3124200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2108" y="381000"/>
            <a:ext cx="6859787" cy="9202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Bench View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611A-D1A3-4F8C-AA15-4EEEDF38FFF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4348" t="16092" r="13908" b="18566"/>
          <a:stretch/>
        </p:blipFill>
        <p:spPr>
          <a:xfrm>
            <a:off x="3028001" y="2283929"/>
            <a:ext cx="5654299" cy="321860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6448" t="14841" r="23607" b="16087"/>
          <a:stretch/>
        </p:blipFill>
        <p:spPr>
          <a:xfrm>
            <a:off x="1119499" y="4036529"/>
            <a:ext cx="2441452" cy="211022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81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611A-D1A3-4F8C-AA15-4EEEDF38FFF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Traffic Avatar Demo - Clip 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000" t="12667" r="11666" b="11333"/>
          <a:stretch/>
        </p:blipFill>
        <p:spPr>
          <a:xfrm>
            <a:off x="211272" y="903005"/>
            <a:ext cx="8823157" cy="50292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7924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505200"/>
            <a:ext cx="3733800" cy="280035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611A-D1A3-4F8C-AA15-4EEEDF38FFF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600" y="457200"/>
            <a:ext cx="375920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94" y="487568"/>
            <a:ext cx="3733800" cy="280035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080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4365888"/>
              </p:ext>
            </p:extLst>
          </p:nvPr>
        </p:nvGraphicFramePr>
        <p:xfrm>
          <a:off x="628650" y="1323413"/>
          <a:ext cx="78867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Month-Year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 Agencies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</a:t>
                      </a:r>
                      <a:r>
                        <a:rPr lang="en-US" baseline="0" dirty="0" smtClean="0"/>
                        <a:t> Queries / </a:t>
                      </a:r>
                      <a:r>
                        <a:rPr lang="en-US" baseline="0" dirty="0" err="1" smtClean="0"/>
                        <a:t>mo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October</a:t>
                      </a:r>
                      <a:r>
                        <a:rPr lang="en-US" baseline="0" dirty="0" smtClean="0"/>
                        <a:t> 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436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October 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2091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October 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11,477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6000" y="-38191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ice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628650" y="3192340"/>
          <a:ext cx="7886700" cy="307739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6412550"/>
                <a:gridCol w="1474150"/>
              </a:tblGrid>
              <a:tr h="185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Agency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Queries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5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City of Los Angeles-Los Angeles Police Department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           4,362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</a:tr>
              <a:tr h="185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Los Angeles County-County Counsel's Office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           2,046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</a:tr>
              <a:tr h="185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City of Alhambra-Alhambra Police Department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              738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</a:tr>
              <a:tr h="185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Office of the State Public Defender-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              541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</a:tr>
              <a:tr h="185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City of Pasadena-Pasadena Police Department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              439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</a:tr>
              <a:tr h="185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Los Angeles County-Department of Human Resources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              426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</a:tr>
              <a:tr h="185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City of Burbank-City Attorney's Office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              393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</a:tr>
              <a:tr h="185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City of Inglewood-Inglewood Police Department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             387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</a:tr>
              <a:tr h="185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City of Beverly Hills-Beverly Hills Police Department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             333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</a:tr>
              <a:tr h="18542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California Appellate Project-California Appellate Project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             331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</a:tr>
            </a:tbl>
          </a:graphicData>
        </a:graphic>
      </p:graphicFrame>
      <p:sp>
        <p:nvSpPr>
          <p:cNvPr id="8" name="Title 3"/>
          <p:cNvSpPr txBox="1">
            <a:spLocks/>
          </p:cNvSpPr>
          <p:nvPr/>
        </p:nvSpPr>
        <p:spPr>
          <a:xfrm>
            <a:off x="628650" y="365127"/>
            <a:ext cx="7886700" cy="854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1" kern="1200" spc="75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DDES (aka Justice Partner Portal)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1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0600"/>
            <a:ext cx="4680724" cy="556260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57200"/>
            <a:ext cx="3816829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4862" y="457200"/>
            <a:ext cx="48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pc="75" dirty="0" smtClean="0">
                <a:latin typeface="+mj-lt"/>
                <a:ea typeface="+mj-ea"/>
                <a:cs typeface="+mj-cs"/>
              </a:rPr>
              <a:t>Family Law Mediation Online Programs</a:t>
            </a:r>
            <a:endParaRPr lang="en-US" sz="2000" spc="75" dirty="0"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6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5" y="0"/>
            <a:ext cx="8294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1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37" y="209063"/>
            <a:ext cx="8229600" cy="70851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Language Services Provided by the Court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3577" y="924661"/>
            <a:ext cx="8229600" cy="54102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000" dirty="0" smtClean="0"/>
          </a:p>
          <a:p>
            <a:r>
              <a:rPr lang="en-US" sz="2400" dirty="0"/>
              <a:t>Interpreters available in all courthouses</a:t>
            </a:r>
          </a:p>
          <a:p>
            <a:r>
              <a:rPr lang="en-US" sz="2400" dirty="0" smtClean="0"/>
              <a:t>Case types:</a:t>
            </a:r>
          </a:p>
          <a:p>
            <a:pPr lvl="1"/>
            <a:r>
              <a:rPr lang="en-US" sz="1800" dirty="0" smtClean="0"/>
              <a:t>Criminal</a:t>
            </a:r>
          </a:p>
          <a:p>
            <a:pPr lvl="1"/>
            <a:r>
              <a:rPr lang="en-US" sz="1800" dirty="0" smtClean="0"/>
              <a:t>Traffic</a:t>
            </a:r>
          </a:p>
          <a:p>
            <a:pPr lvl="1"/>
            <a:r>
              <a:rPr lang="en-US" sz="1800" dirty="0" smtClean="0"/>
              <a:t>Juvenile delinquency</a:t>
            </a:r>
          </a:p>
          <a:p>
            <a:pPr lvl="1"/>
            <a:r>
              <a:rPr lang="en-US" sz="1800" dirty="0" smtClean="0"/>
              <a:t>Mental health</a:t>
            </a:r>
          </a:p>
          <a:p>
            <a:pPr lvl="1"/>
            <a:r>
              <a:rPr lang="en-US" sz="1800" dirty="0" smtClean="0"/>
              <a:t>Domestic violence</a:t>
            </a:r>
          </a:p>
          <a:p>
            <a:pPr lvl="1"/>
            <a:r>
              <a:rPr lang="en-US" sz="1800" dirty="0" smtClean="0"/>
              <a:t>Elder and dependent abuse cases</a:t>
            </a:r>
          </a:p>
          <a:p>
            <a:pPr lvl="1"/>
            <a:r>
              <a:rPr lang="en-US" sz="1800" dirty="0" smtClean="0"/>
              <a:t>Juvenile dependency including termination of parental rights</a:t>
            </a:r>
          </a:p>
          <a:p>
            <a:pPr lvl="1"/>
            <a:r>
              <a:rPr lang="en-US" sz="1800" dirty="0" smtClean="0"/>
              <a:t>Probate conservatorships and guardianships </a:t>
            </a:r>
          </a:p>
          <a:p>
            <a:pPr lvl="1"/>
            <a:r>
              <a:rPr lang="en-US" sz="1800" dirty="0" smtClean="0"/>
              <a:t>UD cases </a:t>
            </a:r>
          </a:p>
          <a:p>
            <a:pPr lvl="1"/>
            <a:r>
              <a:rPr lang="en-US" sz="1800" dirty="0" smtClean="0"/>
              <a:t>Civil harassment</a:t>
            </a:r>
          </a:p>
          <a:p>
            <a:pPr lvl="1"/>
            <a:r>
              <a:rPr lang="en-US" sz="1800" dirty="0" smtClean="0"/>
              <a:t>Family law</a:t>
            </a:r>
          </a:p>
          <a:p>
            <a:pPr lvl="1"/>
            <a:r>
              <a:rPr lang="en-US" sz="1800" dirty="0" smtClean="0"/>
              <a:t>Small claims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E82546F-704E-4682-9C71-56C69A798A3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51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872" y="3033346"/>
            <a:ext cx="6520997" cy="659423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QUESTIONS?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338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Budget Changes/Reductions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Over </a:t>
            </a:r>
            <a:r>
              <a:rPr lang="en-US" sz="3600" dirty="0"/>
              <a:t>The Past 5+ Years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34" y="1378593"/>
            <a:ext cx="8242506" cy="4535817"/>
          </a:xfrm>
          <a:prstGeom prst="rect">
            <a:avLst/>
          </a:prstGeom>
          <a:solidFill>
            <a:srgbClr val="3366CC"/>
          </a:solidFill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2474223" y="5990829"/>
            <a:ext cx="430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chemeClr val="tx1"/>
                </a:solidFill>
                <a:cs typeface="Helvetica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The Era of Downsizing</a:t>
            </a:r>
          </a:p>
        </p:txBody>
      </p:sp>
    </p:spTree>
    <p:extLst>
      <p:ext uri="{BB962C8B-B14F-4D97-AF65-F5344CB8AC3E}">
        <p14:creationId xmlns:p14="http://schemas.microsoft.com/office/powerpoint/2010/main" val="326448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09600" y="1143000"/>
            <a:ext cx="7941543" cy="4648200"/>
            <a:chOff x="609600" y="1371600"/>
            <a:chExt cx="7941543" cy="4648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" y="1371600"/>
              <a:ext cx="7941543" cy="4648200"/>
            </a:xfrm>
            <a:prstGeom prst="rect">
              <a:avLst/>
            </a:prstGeom>
          </p:spPr>
        </p:pic>
        <p:sp>
          <p:nvSpPr>
            <p:cNvPr id="11" name="TextBox 2"/>
            <p:cNvSpPr txBox="1"/>
            <p:nvPr/>
          </p:nvSpPr>
          <p:spPr>
            <a:xfrm>
              <a:off x="609600" y="1828800"/>
              <a:ext cx="1189813" cy="24885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>
                  <a:solidFill>
                    <a:schemeClr val="bg1"/>
                  </a:solidFill>
                </a:rPr>
                <a:t>(Millions</a:t>
              </a:r>
              <a:r>
                <a:rPr lang="en-US" sz="1000" baseline="0" dirty="0">
                  <a:solidFill>
                    <a:schemeClr val="bg1"/>
                  </a:solidFill>
                </a:rPr>
                <a:t> of dollars)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8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8531290" cy="662376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2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2050" name="Picture 4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647" y="0"/>
            <a:ext cx="659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04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508" y="90854"/>
            <a:ext cx="6859787" cy="13716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Schedule of Upcoming Changes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0246" y="1740877"/>
            <a:ext cx="7016262" cy="44958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Jan 2016		CRS all direct calendar (IC) </a:t>
            </a:r>
            <a:r>
              <a:rPr lang="en-US" sz="2400" dirty="0" smtClean="0"/>
              <a:t>courtrooms </a:t>
            </a:r>
            <a:endParaRPr lang="en-US" sz="2400" dirty="0"/>
          </a:p>
          <a:p>
            <a:r>
              <a:rPr lang="en-US" sz="2400" dirty="0"/>
              <a:t>March 2016	e-Delivery PI</a:t>
            </a:r>
          </a:p>
          <a:p>
            <a:r>
              <a:rPr lang="en-US" sz="2400" dirty="0"/>
              <a:t>March 2016	Dashboard for all JOs </a:t>
            </a:r>
          </a:p>
          <a:p>
            <a:r>
              <a:rPr lang="en-US" sz="2400" dirty="0"/>
              <a:t>April 2016		CMS small claims</a:t>
            </a:r>
          </a:p>
          <a:p>
            <a:r>
              <a:rPr lang="en-US" sz="2400" dirty="0"/>
              <a:t>May 2016		CMS probate</a:t>
            </a:r>
          </a:p>
          <a:p>
            <a:r>
              <a:rPr lang="en-US" sz="2400" dirty="0"/>
              <a:t>Sep 2016		CMS limited civil</a:t>
            </a:r>
          </a:p>
          <a:p>
            <a:r>
              <a:rPr lang="en-US" sz="2400" dirty="0"/>
              <a:t>Oct 2016		CMS traffic</a:t>
            </a:r>
          </a:p>
          <a:p>
            <a:r>
              <a:rPr lang="en-US" sz="2400" dirty="0"/>
              <a:t>Oct 2016		CMS juvenile</a:t>
            </a:r>
          </a:p>
          <a:p>
            <a:r>
              <a:rPr lang="en-US" sz="2400" dirty="0"/>
              <a:t>Nov 2016		CMS unlimited civil</a:t>
            </a:r>
          </a:p>
          <a:p>
            <a:r>
              <a:rPr lang="en-US" sz="2400" dirty="0"/>
              <a:t>Mar ‘17, Sep ‘17	CMS family law</a:t>
            </a:r>
          </a:p>
          <a:p>
            <a:r>
              <a:rPr lang="en-US" sz="2400" dirty="0"/>
              <a:t>Aug 2017		CMS criminal</a:t>
            </a:r>
          </a:p>
        </p:txBody>
      </p:sp>
    </p:spTree>
    <p:extLst>
      <p:ext uri="{BB962C8B-B14F-4D97-AF65-F5344CB8AC3E}">
        <p14:creationId xmlns:p14="http://schemas.microsoft.com/office/powerpoint/2010/main" val="206289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181" y="2467707"/>
            <a:ext cx="2698158" cy="26670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+mn-lt"/>
              </a:rPr>
              <a:t>Civil Reservation System</a:t>
            </a:r>
            <a:br>
              <a:rPr lang="en-US" sz="2400" dirty="0" smtClean="0">
                <a:latin typeface="+mn-lt"/>
              </a:rPr>
            </a:br>
            <a:r>
              <a:rPr lang="en-US" sz="2400" dirty="0">
                <a:latin typeface="+mn-lt"/>
              </a:rPr>
              <a:t/>
            </a:r>
            <a:br>
              <a:rPr lang="en-US" sz="2400" dirty="0">
                <a:latin typeface="+mn-lt"/>
              </a:rPr>
            </a:br>
            <a:r>
              <a:rPr lang="en-US" sz="2400" dirty="0" smtClean="0">
                <a:latin typeface="+mn-lt"/>
              </a:rPr>
              <a:t>73courtrooms</a:t>
            </a:r>
            <a:br>
              <a:rPr lang="en-US" sz="2400" dirty="0" smtClean="0">
                <a:latin typeface="+mn-lt"/>
              </a:rPr>
            </a:br>
            <a:r>
              <a:rPr lang="en-US" sz="2400" dirty="0">
                <a:latin typeface="+mn-lt"/>
              </a:rPr>
              <a:t/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90,605   </a:t>
            </a:r>
            <a:r>
              <a:rPr lang="en-US" sz="2400" dirty="0" smtClean="0">
                <a:latin typeface="+mn-lt"/>
              </a:rPr>
              <a:t>reservations for motions have been scheduled</a:t>
            </a:r>
            <a:endParaRPr lang="en-US" sz="2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76200"/>
            <a:ext cx="3677463" cy="29415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819400"/>
            <a:ext cx="4837365" cy="386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3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699" y="1905000"/>
            <a:ext cx="2698158" cy="2968239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latin typeface="+mn-lt"/>
              </a:rPr>
              <a:t>Automated Bail Refund </a:t>
            </a:r>
            <a:r>
              <a:rPr lang="en-US" sz="2400" dirty="0" smtClean="0">
                <a:latin typeface="+mn-lt"/>
              </a:rPr>
              <a:t>Program</a:t>
            </a:r>
            <a:br>
              <a:rPr lang="en-US" sz="2400" dirty="0" smtClean="0">
                <a:latin typeface="+mn-lt"/>
              </a:rPr>
            </a:br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r>
              <a:rPr lang="en-US" sz="2400" dirty="0" smtClean="0">
                <a:latin typeface="+mn-lt"/>
              </a:rPr>
              <a:t>2015 National Association of Counties</a:t>
            </a:r>
            <a:br>
              <a:rPr lang="en-US" sz="2400" dirty="0" smtClean="0">
                <a:latin typeface="+mn-lt"/>
              </a:rPr>
            </a:br>
            <a:r>
              <a:rPr lang="en-US" sz="2400" dirty="0" smtClean="0">
                <a:latin typeface="+mn-lt"/>
              </a:rPr>
              <a:t>Achievement Award Winner</a:t>
            </a:r>
            <a:endParaRPr lang="en-US" sz="2400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12222" r="7500" b="3333"/>
          <a:stretch/>
        </p:blipFill>
        <p:spPr>
          <a:xfrm>
            <a:off x="2750857" y="914400"/>
            <a:ext cx="60298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1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13" y="323165"/>
            <a:ext cx="6859787" cy="828628"/>
          </a:xfrm>
        </p:spPr>
        <p:txBody>
          <a:bodyPr/>
          <a:lstStyle/>
          <a:p>
            <a:r>
              <a:rPr lang="en-US" dirty="0" smtClean="0"/>
              <a:t>Amnesty Stats up to December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9094" y="1399023"/>
            <a:ext cx="7965830" cy="5085712"/>
          </a:xfrm>
        </p:spPr>
        <p:txBody>
          <a:bodyPr>
            <a:noAutofit/>
          </a:bodyPr>
          <a:lstStyle/>
          <a:p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284,905 inquiry calls were handled by GCS staff.</a:t>
            </a:r>
          </a:p>
          <a:p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30,963 forms were completed by people to start the amnesty application process, involving about 82,800 citations. Almost 99% of all forms completed were completed online.</a:t>
            </a:r>
          </a:p>
          <a:p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Of the 33,138 payment transactions made, 73% were made as part of the partial payment plan</a:t>
            </a:r>
          </a:p>
          <a:p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$3.2 million total traffic fines and fees were collected</a:t>
            </a:r>
          </a:p>
          <a:p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Of those who qualified to have their fines and fees reduced under amnesty, 92% received the maximum reduction of 80%.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white"/>
                </a:solidFill>
              </a:rPr>
              <a:pPr/>
              <a:t>9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7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24E56C3-2128-4DA8-BEF1-FE90E21055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1370</TotalTime>
  <Words>320</Words>
  <Application>Microsoft Office PowerPoint</Application>
  <PresentationFormat>On-screen Show (4:3)</PresentationFormat>
  <Paragraphs>106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Corbel</vt:lpstr>
      <vt:lpstr>Helvetica</vt:lpstr>
      <vt:lpstr>Times New Roman</vt:lpstr>
      <vt:lpstr>Digital Blue Tunnel 16x9</vt:lpstr>
      <vt:lpstr>LA County  Citizens’ Economy and Efficiency Commission</vt:lpstr>
      <vt:lpstr>Budget Changes/Reductions  Over The Past 5+ Years</vt:lpstr>
      <vt:lpstr>PowerPoint Presentation</vt:lpstr>
      <vt:lpstr>PowerPoint Presentation</vt:lpstr>
      <vt:lpstr>PowerPoint Presentation</vt:lpstr>
      <vt:lpstr>Schedule of Upcoming Changes</vt:lpstr>
      <vt:lpstr>Civil Reservation System  73courtrooms  90,605   reservations for motions have been scheduled</vt:lpstr>
      <vt:lpstr>Automated Bail Refund Program  2015 National Association of Counties Achievement Award Winner</vt:lpstr>
      <vt:lpstr>Amnesty Stats up to December 2015</vt:lpstr>
      <vt:lpstr>Continuous Improvement Culture</vt:lpstr>
      <vt:lpstr>PowerPoint Presentation</vt:lpstr>
      <vt:lpstr>Bench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Language Services Provided by the Court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Francelita Regalado</dc:creator>
  <cp:keywords/>
  <cp:lastModifiedBy>Sherri</cp:lastModifiedBy>
  <cp:revision>121</cp:revision>
  <cp:lastPrinted>2015-12-21T23:38:10Z</cp:lastPrinted>
  <dcterms:created xsi:type="dcterms:W3CDTF">2015-11-03T23:13:52Z</dcterms:created>
  <dcterms:modified xsi:type="dcterms:W3CDTF">2016-02-04T02:01:11Z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TC040144359991</vt:lpwstr>
  </property>
</Properties>
</file>